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20"/>
  </p:notesMasterIdLst>
  <p:sldIdLst>
    <p:sldId id="256" r:id="rId2"/>
    <p:sldId id="323" r:id="rId3"/>
    <p:sldId id="324" r:id="rId4"/>
    <p:sldId id="325" r:id="rId5"/>
    <p:sldId id="326" r:id="rId6"/>
    <p:sldId id="327" r:id="rId7"/>
    <p:sldId id="328" r:id="rId8"/>
    <p:sldId id="329" r:id="rId9"/>
    <p:sldId id="330" r:id="rId10"/>
    <p:sldId id="331" r:id="rId11"/>
    <p:sldId id="332" r:id="rId12"/>
    <p:sldId id="333" r:id="rId13"/>
    <p:sldId id="334" r:id="rId14"/>
    <p:sldId id="335" r:id="rId15"/>
    <p:sldId id="336" r:id="rId16"/>
    <p:sldId id="337" r:id="rId17"/>
    <p:sldId id="338" r:id="rId18"/>
    <p:sldId id="339" r:id="rId19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  <a:srgbClr val="F3F4E4"/>
    <a:srgbClr val="F2F2F2"/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6" autoAdjust="0"/>
    <p:restoredTop sz="92923" autoAdjust="0"/>
  </p:normalViewPr>
  <p:slideViewPr>
    <p:cSldViewPr>
      <p:cViewPr varScale="1">
        <p:scale>
          <a:sx n="64" d="100"/>
          <a:sy n="64" d="100"/>
        </p:scale>
        <p:origin x="1440" y="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D1B20-A248-FB47-8240-73C0C5F47C9D}" type="datetimeFigureOut">
              <a:t>2020/4/27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746F-AF1F-C048-A2ED-B38EF01E9631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597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FA746F-AF1F-C048-A2ED-B38EF01E9631}" type="slidenum">
              <a:rPr lang="en-US" altLang="ja-JP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1871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FA746F-AF1F-C048-A2ED-B38EF01E9631}" type="slidenum">
              <a:rPr lang="en-US" altLang="ja-JP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5881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FA746F-AF1F-C048-A2ED-B38EF01E9631}" type="slidenum">
              <a:rPr lang="en-US" altLang="ja-JP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8652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FA746F-AF1F-C048-A2ED-B38EF01E9631}" type="slidenum">
              <a:rPr lang="en-US" altLang="ja-JP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6651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円/楕円 3">
            <a:extLst>
              <a:ext uri="{FF2B5EF4-FFF2-40B4-BE49-F238E27FC236}">
                <a16:creationId xmlns:a16="http://schemas.microsoft.com/office/drawing/2014/main" id="{40BD511A-FE9E-B641-A323-1F2451D0C873}"/>
              </a:ext>
            </a:extLst>
          </p:cNvPr>
          <p:cNvSpPr/>
          <p:nvPr userDrawn="1"/>
        </p:nvSpPr>
        <p:spPr>
          <a:xfrm>
            <a:off x="8651631" y="6350558"/>
            <a:ext cx="411982" cy="41198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>
              <a:latin typeface="+mj-ea"/>
              <a:ea typeface="+mj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0A01A1C-B0C5-904D-963A-785848775F4A}"/>
              </a:ext>
            </a:extLst>
          </p:cNvPr>
          <p:cNvSpPr txBox="1"/>
          <p:nvPr userDrawn="1"/>
        </p:nvSpPr>
        <p:spPr>
          <a:xfrm>
            <a:off x="8661679" y="6400799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8E17320-8F29-C346-80F3-7693511BE498}" type="slidenum">
              <a:rPr kumimoji="1" lang="ja-JP" altLang="en-US" sz="1400"/>
              <a:pPr algn="ctr"/>
              <a:t>‹#›</a:t>
            </a:fld>
            <a:endParaRPr kumimoji="1" lang="ja-JP" altLang="en-US" sz="140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1977278B-6103-7448-8885-11FCA29D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ln>
                  <a:solidFill>
                    <a:srgbClr val="011893"/>
                  </a:solidFill>
                </a:ln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47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0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7" Type="http://schemas.openxmlformats.org/officeDocument/2006/relationships/image" Target="../media/image19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tiff"/><Relationship Id="rId5" Type="http://schemas.openxmlformats.org/officeDocument/2006/relationships/image" Target="../media/image13.tiff"/><Relationship Id="rId4" Type="http://schemas.openxmlformats.org/officeDocument/2006/relationships/image" Target="../media/image1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C4099E-EB60-DC4F-967D-225ED88E614D}"/>
              </a:ext>
            </a:extLst>
          </p:cNvPr>
          <p:cNvSpPr txBox="1"/>
          <p:nvPr/>
        </p:nvSpPr>
        <p:spPr>
          <a:xfrm>
            <a:off x="0" y="124968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3200" dirty="0" smtClean="0">
                <a:solidFill>
                  <a:srgbClr val="011893"/>
                </a:solidFill>
              </a:rPr>
              <a:t>SIMD</a:t>
            </a:r>
            <a:r>
              <a:rPr lang="ja-JP" altLang="en-US" sz="3200" dirty="0" smtClean="0">
                <a:solidFill>
                  <a:srgbClr val="011893"/>
                </a:solidFill>
              </a:rPr>
              <a:t>化とは何か</a:t>
            </a:r>
            <a:endParaRPr kumimoji="1" lang="ja-JP" altLang="en-US" sz="3200" dirty="0">
              <a:solidFill>
                <a:srgbClr val="011893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1C33B1-D329-9348-9718-97E836138DF6}"/>
              </a:ext>
            </a:extLst>
          </p:cNvPr>
          <p:cNvSpPr txBox="1"/>
          <p:nvPr/>
        </p:nvSpPr>
        <p:spPr>
          <a:xfrm>
            <a:off x="3627120" y="5242560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慶應義塾大学理工学部物理情報工学科</a:t>
            </a:r>
            <a:endParaRPr lang="en-US" altLang="ja-JP" sz="24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5EEEB6-32A6-914E-957E-5C31A877EF9C}"/>
              </a:ext>
            </a:extLst>
          </p:cNvPr>
          <p:cNvSpPr txBox="1"/>
          <p:nvPr/>
        </p:nvSpPr>
        <p:spPr>
          <a:xfrm>
            <a:off x="8172400" y="56612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渡辺</a:t>
            </a:r>
            <a:endParaRPr lang="en-US" altLang="ja-JP" sz="24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5E05EE1-8957-9F44-8F8E-6BD27683056C}"/>
              </a:ext>
            </a:extLst>
          </p:cNvPr>
          <p:cNvSpPr txBox="1"/>
          <p:nvPr/>
        </p:nvSpPr>
        <p:spPr>
          <a:xfrm>
            <a:off x="3271520" y="4338320"/>
            <a:ext cx="25250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 smtClean="0"/>
              <a:t>2020/0</a:t>
            </a:r>
            <a:r>
              <a:rPr lang="en-US" altLang="ja-JP" sz="4000" dirty="0" smtClean="0"/>
              <a:t>4</a:t>
            </a:r>
            <a:r>
              <a:rPr kumimoji="1" lang="en-US" altLang="ja-JP" sz="4000" dirty="0" smtClean="0"/>
              <a:t>/26</a:t>
            </a:r>
            <a:endParaRPr kumimoji="1" lang="ja-JP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079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 smtClean="0"/>
              <a:t>パイプライン処理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827584" y="1196752"/>
            <a:ext cx="757130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全部で</a:t>
            </a:r>
            <a:r>
              <a:rPr kumimoji="1" lang="en-US" altLang="ja-JP" sz="3200" dirty="0" smtClean="0"/>
              <a:t>6</a:t>
            </a:r>
            <a:r>
              <a:rPr kumimoji="1" lang="ja-JP" altLang="en-US" sz="3200" dirty="0" smtClean="0"/>
              <a:t>工程ある</a:t>
            </a:r>
            <a:r>
              <a:rPr lang="ja-JP" altLang="en-US" sz="3200" dirty="0" smtClean="0"/>
              <a:t>作業を</a:t>
            </a:r>
            <a:r>
              <a:rPr lang="en-US" altLang="ja-JP" sz="3200" dirty="0" smtClean="0"/>
              <a:t>6</a:t>
            </a:r>
            <a:r>
              <a:rPr lang="ja-JP" altLang="en-US" sz="3200" dirty="0" smtClean="0"/>
              <a:t>人で分担すれば</a:t>
            </a:r>
            <a:endParaRPr lang="en-US" altLang="ja-JP" sz="3200" dirty="0" smtClean="0"/>
          </a:p>
          <a:p>
            <a:r>
              <a:rPr kumimoji="1" lang="en-US" altLang="ja-JP" sz="3200" dirty="0" smtClean="0"/>
              <a:t>1</a:t>
            </a:r>
            <a:r>
              <a:rPr kumimoji="1" lang="ja-JP" altLang="en-US" sz="3200" dirty="0" smtClean="0"/>
              <a:t>サイクルに</a:t>
            </a:r>
            <a:r>
              <a:rPr kumimoji="1" lang="en-US" altLang="ja-JP" sz="3200" dirty="0" smtClean="0"/>
              <a:t>1</a:t>
            </a:r>
            <a:r>
              <a:rPr kumimoji="1" lang="ja-JP" altLang="en-US" sz="3200" dirty="0" smtClean="0"/>
              <a:t>つ製品を作ることができる</a:t>
            </a:r>
            <a:endParaRPr kumimoji="1" lang="ja-JP" altLang="en-US" sz="3200" dirty="0"/>
          </a:p>
        </p:txBody>
      </p:sp>
      <p:grpSp>
        <p:nvGrpSpPr>
          <p:cNvPr id="7" name="図形グループ 15">
            <a:extLst>
              <a:ext uri="{FF2B5EF4-FFF2-40B4-BE49-F238E27FC236}">
                <a16:creationId xmlns:a16="http://schemas.microsoft.com/office/drawing/2014/main" id="{A30E6569-9185-B74B-BC0E-D3369699CBE0}"/>
              </a:ext>
            </a:extLst>
          </p:cNvPr>
          <p:cNvGrpSpPr/>
          <p:nvPr/>
        </p:nvGrpSpPr>
        <p:grpSpPr>
          <a:xfrm>
            <a:off x="1619672" y="3501008"/>
            <a:ext cx="5472608" cy="991181"/>
            <a:chOff x="1046832" y="3459155"/>
            <a:chExt cx="8650840" cy="1566812"/>
          </a:xfrm>
        </p:grpSpPr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ADF85269-84D8-B645-A24D-31BDE6EA7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6832" y="3459158"/>
              <a:ext cx="1566809" cy="1566809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FA098E86-BB3C-6749-A925-FB76DF3D1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62953" y="3459157"/>
              <a:ext cx="1566809" cy="1566809"/>
            </a:xfrm>
            <a:prstGeom prst="rect">
              <a:avLst/>
            </a:prstGeom>
          </p:spPr>
        </p:pic>
        <p:pic>
          <p:nvPicPr>
            <p:cNvPr id="10" name="図 9">
              <a:extLst>
                <a:ext uri="{FF2B5EF4-FFF2-40B4-BE49-F238E27FC236}">
                  <a16:creationId xmlns:a16="http://schemas.microsoft.com/office/drawing/2014/main" id="{0E3828DE-E3E2-E948-8864-8AD3A1C111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0787" y="3459157"/>
              <a:ext cx="1566809" cy="1566809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3AA60856-E21E-8C4C-9649-66D99C2A9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96908" y="3459156"/>
              <a:ext cx="1566809" cy="1566809"/>
            </a:xfrm>
            <a:prstGeom prst="rect">
              <a:avLst/>
            </a:prstGeom>
          </p:spPr>
        </p:pic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1749DD35-8F99-3D4F-82C3-AD0DC7F799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14742" y="3459156"/>
              <a:ext cx="1566809" cy="1566809"/>
            </a:xfrm>
            <a:prstGeom prst="rect">
              <a:avLst/>
            </a:prstGeom>
          </p:spPr>
        </p:pic>
        <p:pic>
          <p:nvPicPr>
            <p:cNvPr id="13" name="図 12">
              <a:extLst>
                <a:ext uri="{FF2B5EF4-FFF2-40B4-BE49-F238E27FC236}">
                  <a16:creationId xmlns:a16="http://schemas.microsoft.com/office/drawing/2014/main" id="{41C40C71-9268-C54B-8175-8F293CFE1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30863" y="3459155"/>
              <a:ext cx="1566809" cy="1566809"/>
            </a:xfrm>
            <a:prstGeom prst="rect">
              <a:avLst/>
            </a:prstGeom>
          </p:spPr>
        </p:pic>
      </p:grpSp>
      <p:sp>
        <p:nvSpPr>
          <p:cNvPr id="14" name="右矢印 13">
            <a:extLst>
              <a:ext uri="{FF2B5EF4-FFF2-40B4-BE49-F238E27FC236}">
                <a16:creationId xmlns:a16="http://schemas.microsoft.com/office/drawing/2014/main" id="{B7D8DFB2-FA0A-E445-8799-51FA5296E6A9}"/>
              </a:ext>
            </a:extLst>
          </p:cNvPr>
          <p:cNvSpPr/>
          <p:nvPr/>
        </p:nvSpPr>
        <p:spPr>
          <a:xfrm>
            <a:off x="755576" y="4149080"/>
            <a:ext cx="484566" cy="383313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15" name="右矢印 14">
            <a:extLst>
              <a:ext uri="{FF2B5EF4-FFF2-40B4-BE49-F238E27FC236}">
                <a16:creationId xmlns:a16="http://schemas.microsoft.com/office/drawing/2014/main" id="{146E1A72-BFD6-CF45-8C6D-EBC1D245915E}"/>
              </a:ext>
            </a:extLst>
          </p:cNvPr>
          <p:cNvSpPr/>
          <p:nvPr/>
        </p:nvSpPr>
        <p:spPr>
          <a:xfrm>
            <a:off x="7596336" y="4077072"/>
            <a:ext cx="484566" cy="383313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19" name="角丸四角形 18"/>
          <p:cNvSpPr/>
          <p:nvPr/>
        </p:nvSpPr>
        <p:spPr>
          <a:xfrm>
            <a:off x="1403648" y="3284984"/>
            <a:ext cx="5904656" cy="1800200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8" name="Picture 2" descr="ä¼ç¤¾ã®å»ºç©ã®ã¢ã¤ã³ã³ï¼å·¥å ´ï¼">
            <a:extLst>
              <a:ext uri="{FF2B5EF4-FFF2-40B4-BE49-F238E27FC236}">
                <a16:creationId xmlns:a16="http://schemas.microsoft.com/office/drawing/2014/main" id="{393131F0-FC72-EF4D-9793-C7ECEB855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521699"/>
            <a:ext cx="1130448" cy="1051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テキスト ボックス 19"/>
          <p:cNvSpPr txBox="1"/>
          <p:nvPr/>
        </p:nvSpPr>
        <p:spPr>
          <a:xfrm>
            <a:off x="251520" y="5733256"/>
            <a:ext cx="82317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演算器に入ってから出てくるまでは</a:t>
            </a:r>
            <a:r>
              <a:rPr lang="en-US" altLang="ja-JP" sz="2400" dirty="0" smtClean="0"/>
              <a:t>6</a:t>
            </a:r>
            <a:r>
              <a:rPr lang="ja-JP" altLang="en-US" sz="2400" dirty="0" smtClean="0"/>
              <a:t>サイクル</a:t>
            </a:r>
            <a:r>
              <a:rPr lang="en-US" altLang="ja-JP" sz="2400" dirty="0" smtClean="0"/>
              <a:t>(</a:t>
            </a:r>
            <a:r>
              <a:rPr lang="ja-JP" altLang="en-US" sz="2400" dirty="0" smtClean="0">
                <a:solidFill>
                  <a:srgbClr val="011893"/>
                </a:solidFill>
              </a:rPr>
              <a:t>レイテンシ</a:t>
            </a:r>
            <a:r>
              <a:rPr lang="en-US" altLang="ja-JP" sz="2400" dirty="0" smtClean="0"/>
              <a:t>)</a:t>
            </a:r>
          </a:p>
          <a:p>
            <a:r>
              <a:rPr kumimoji="1" lang="ja-JP" altLang="en-US" sz="2400" dirty="0" smtClean="0"/>
              <a:t>演算器から毎サイクル結果が出てくる</a:t>
            </a:r>
            <a:r>
              <a:rPr kumimoji="1" lang="en-US" altLang="ja-JP" sz="2400" dirty="0" smtClean="0"/>
              <a:t>(</a:t>
            </a:r>
            <a:r>
              <a:rPr kumimoji="1" lang="ja-JP" altLang="en-US" sz="2400" dirty="0" smtClean="0">
                <a:solidFill>
                  <a:srgbClr val="011893"/>
                </a:solidFill>
              </a:rPr>
              <a:t>スループット</a:t>
            </a:r>
            <a:r>
              <a:rPr kumimoji="1" lang="en-US" altLang="ja-JP" sz="2400" dirty="0" smtClean="0"/>
              <a:t>)</a:t>
            </a:r>
            <a:endParaRPr kumimoji="1" lang="ja-JP" altLang="en-US" sz="2400" dirty="0"/>
          </a:p>
        </p:txBody>
      </p:sp>
      <p:sp>
        <p:nvSpPr>
          <p:cNvPr id="21" name="右矢印 20"/>
          <p:cNvSpPr/>
          <p:nvPr/>
        </p:nvSpPr>
        <p:spPr>
          <a:xfrm>
            <a:off x="1907704" y="4581128"/>
            <a:ext cx="432048" cy="412624"/>
          </a:xfrm>
          <a:prstGeom prst="rightArrow">
            <a:avLst/>
          </a:prstGeom>
          <a:solidFill>
            <a:srgbClr val="01189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右矢印 21"/>
          <p:cNvSpPr/>
          <p:nvPr/>
        </p:nvSpPr>
        <p:spPr>
          <a:xfrm>
            <a:off x="2771800" y="4581128"/>
            <a:ext cx="432048" cy="412624"/>
          </a:xfrm>
          <a:prstGeom prst="rightArrow">
            <a:avLst/>
          </a:prstGeom>
          <a:solidFill>
            <a:srgbClr val="01189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右矢印 22"/>
          <p:cNvSpPr/>
          <p:nvPr/>
        </p:nvSpPr>
        <p:spPr>
          <a:xfrm>
            <a:off x="3707904" y="4581128"/>
            <a:ext cx="432048" cy="412624"/>
          </a:xfrm>
          <a:prstGeom prst="rightArrow">
            <a:avLst/>
          </a:prstGeom>
          <a:solidFill>
            <a:srgbClr val="01189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右矢印 23"/>
          <p:cNvSpPr/>
          <p:nvPr/>
        </p:nvSpPr>
        <p:spPr>
          <a:xfrm>
            <a:off x="4572000" y="4581128"/>
            <a:ext cx="432048" cy="412624"/>
          </a:xfrm>
          <a:prstGeom prst="rightArrow">
            <a:avLst/>
          </a:prstGeom>
          <a:solidFill>
            <a:srgbClr val="01189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右矢印 24"/>
          <p:cNvSpPr/>
          <p:nvPr/>
        </p:nvSpPr>
        <p:spPr>
          <a:xfrm>
            <a:off x="5508104" y="4581128"/>
            <a:ext cx="432048" cy="412624"/>
          </a:xfrm>
          <a:prstGeom prst="rightArrow">
            <a:avLst/>
          </a:prstGeom>
          <a:solidFill>
            <a:srgbClr val="01189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右矢印 25"/>
          <p:cNvSpPr/>
          <p:nvPr/>
        </p:nvSpPr>
        <p:spPr>
          <a:xfrm>
            <a:off x="6372200" y="4581128"/>
            <a:ext cx="432048" cy="412624"/>
          </a:xfrm>
          <a:prstGeom prst="rightArrow">
            <a:avLst/>
          </a:prstGeom>
          <a:solidFill>
            <a:srgbClr val="01189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051720" y="5229200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1</a:t>
            </a:r>
            <a:r>
              <a:rPr kumimoji="1" lang="ja-JP" altLang="en-US" dirty="0" smtClean="0"/>
              <a:t>サイクルに</a:t>
            </a:r>
            <a:r>
              <a:rPr kumimoji="1" lang="en-US" altLang="ja-JP" dirty="0" smtClean="0"/>
              <a:t>1</a:t>
            </a:r>
            <a:r>
              <a:rPr kumimoji="1" lang="ja-JP" altLang="en-US" dirty="0" smtClean="0"/>
              <a:t>段右に動くベルトコンベア</a:t>
            </a:r>
            <a:endParaRPr kumimoji="1" lang="ja-JP" altLang="en-US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4932040" y="277163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演算器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05432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 dirty="0" smtClean="0"/>
              <a:t>CPU</a:t>
            </a:r>
            <a:r>
              <a:rPr kumimoji="1" lang="ja-JP" altLang="en-US" dirty="0" smtClean="0"/>
              <a:t>の動作周波数</a:t>
            </a:r>
            <a:endParaRPr kumimoji="1" lang="ja-JP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1AE0B84-8D8A-A047-8FA2-A9ECD999E409}"/>
              </a:ext>
            </a:extLst>
          </p:cNvPr>
          <p:cNvSpPr txBox="1"/>
          <p:nvPr/>
        </p:nvSpPr>
        <p:spPr>
          <a:xfrm>
            <a:off x="2195736" y="2780928"/>
            <a:ext cx="1210588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ja-JP" altLang="en-US" sz="4000" dirty="0"/>
              <a:t>性能</a:t>
            </a:r>
            <a:endParaRPr kumimoji="1" lang="ja-JP" altLang="en-US" sz="40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6D5274A-2661-F74D-B8CB-39195884FE47}"/>
              </a:ext>
            </a:extLst>
          </p:cNvPr>
          <p:cNvSpPr/>
          <p:nvPr/>
        </p:nvSpPr>
        <p:spPr>
          <a:xfrm>
            <a:off x="4716016" y="2780928"/>
            <a:ext cx="2749471" cy="70788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ja-JP" altLang="en-US" sz="4000" dirty="0"/>
              <a:t>動作周波数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385B3A2-C52C-184F-91C5-E40E3A0DE592}"/>
              </a:ext>
            </a:extLst>
          </p:cNvPr>
          <p:cNvSpPr/>
          <p:nvPr/>
        </p:nvSpPr>
        <p:spPr>
          <a:xfrm>
            <a:off x="3779912" y="2780928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dirty="0"/>
              <a:t>＝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83568" y="1124744"/>
            <a:ext cx="7992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パイプライン処理により、</a:t>
            </a:r>
            <a:r>
              <a:rPr kumimoji="1" lang="en-US" altLang="ja-JP" sz="2800" dirty="0" smtClean="0"/>
              <a:t>1</a:t>
            </a:r>
            <a:r>
              <a:rPr kumimoji="1" lang="ja-JP" altLang="en-US" sz="2800" dirty="0" smtClean="0"/>
              <a:t>サイクルに</a:t>
            </a:r>
            <a:r>
              <a:rPr kumimoji="1" lang="en-US" altLang="ja-JP" sz="2800" dirty="0" smtClean="0"/>
              <a:t>1</a:t>
            </a:r>
            <a:r>
              <a:rPr lang="ja-JP" altLang="en-US" sz="2800" dirty="0" smtClean="0"/>
              <a:t>回計算</a:t>
            </a:r>
            <a:endParaRPr lang="en-US" altLang="ja-JP" sz="2800" dirty="0" smtClean="0"/>
          </a:p>
          <a:p>
            <a:r>
              <a:rPr lang="ja-JP" altLang="en-US" sz="2800" dirty="0" smtClean="0"/>
              <a:t>できるようにな</a:t>
            </a:r>
            <a:r>
              <a:rPr lang="ja-JP" altLang="en-US" sz="2800" dirty="0"/>
              <a:t>った</a:t>
            </a:r>
            <a:endParaRPr kumimoji="1" lang="ja-JP" altLang="en-US" sz="2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79512" y="4221088"/>
            <a:ext cx="88024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 smtClean="0"/>
              <a:t>あとは動作周波数を上げれば上げるだけ性能があがる</a:t>
            </a:r>
            <a:endParaRPr kumimoji="1" lang="ja-JP" altLang="en-US" sz="28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732240" y="537321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・・・はずだった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27462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 dirty="0" smtClean="0"/>
              <a:t>CPU</a:t>
            </a:r>
            <a:r>
              <a:rPr kumimoji="1" lang="ja-JP" altLang="en-US" dirty="0" smtClean="0"/>
              <a:t>の動作周波数</a:t>
            </a:r>
            <a:endParaRPr kumimoji="1" lang="en-US" altLang="ja-JP" dirty="0" smtClean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6295ACE-6A8F-0A44-9B3B-897F65CC2198}"/>
              </a:ext>
            </a:extLst>
          </p:cNvPr>
          <p:cNvSpPr txBox="1"/>
          <p:nvPr/>
        </p:nvSpPr>
        <p:spPr>
          <a:xfrm>
            <a:off x="899592" y="6021288"/>
            <a:ext cx="7056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1</a:t>
            </a:r>
            <a:r>
              <a:rPr lang="ja-JP" altLang="en-US" sz="2400" dirty="0" smtClean="0"/>
              <a:t>サイクル</a:t>
            </a:r>
            <a:r>
              <a:rPr lang="ja-JP" altLang="en-US" sz="2400" dirty="0"/>
              <a:t>で</a:t>
            </a:r>
            <a:r>
              <a:rPr kumimoji="1" lang="ja-JP" altLang="en-US" sz="2400" dirty="0"/>
              <a:t>複数の命令を</a:t>
            </a:r>
            <a:r>
              <a:rPr kumimoji="1" lang="ja-JP" altLang="en-US" sz="2400" dirty="0" smtClean="0"/>
              <a:t>実行するしかない</a:t>
            </a:r>
            <a:endParaRPr kumimoji="1" lang="ja-JP" altLang="en-US" sz="2400" dirty="0"/>
          </a:p>
        </p:txBody>
      </p:sp>
      <p:sp>
        <p:nvSpPr>
          <p:cNvPr id="4" name="右矢印 3">
            <a:extLst>
              <a:ext uri="{FF2B5EF4-FFF2-40B4-BE49-F238E27FC236}">
                <a16:creationId xmlns:a16="http://schemas.microsoft.com/office/drawing/2014/main" id="{6A80BDB7-EEE7-074C-9746-70096C62CAFB}"/>
              </a:ext>
            </a:extLst>
          </p:cNvPr>
          <p:cNvSpPr/>
          <p:nvPr/>
        </p:nvSpPr>
        <p:spPr>
          <a:xfrm>
            <a:off x="467544" y="6093296"/>
            <a:ext cx="369944" cy="30829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305BA5C-E34B-9843-8862-5940B791D3B8}"/>
              </a:ext>
            </a:extLst>
          </p:cNvPr>
          <p:cNvSpPr txBox="1"/>
          <p:nvPr/>
        </p:nvSpPr>
        <p:spPr>
          <a:xfrm>
            <a:off x="251520" y="5517232"/>
            <a:ext cx="6032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動作周波数を上げずに演算性能を上げたい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5FD6B2F6-52FD-9F4D-807A-5AE3507EB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7608" y="1772816"/>
            <a:ext cx="6166600" cy="3200400"/>
          </a:xfrm>
          <a:prstGeom prst="rect">
            <a:avLst/>
          </a:prstGeom>
          <a:solidFill>
            <a:srgbClr val="F3F4E4"/>
          </a:solidFill>
          <a:ln w="9525">
            <a:solidFill>
              <a:srgbClr val="F3F4E4"/>
            </a:solidFill>
            <a:miter lim="800000"/>
            <a:headEnd/>
            <a:tailEnd/>
          </a:ln>
          <a:effectLst/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1EFA63A-3EAF-2B47-86BF-63310525842B}"/>
              </a:ext>
            </a:extLst>
          </p:cNvPr>
          <p:cNvSpPr txBox="1"/>
          <p:nvPr/>
        </p:nvSpPr>
        <p:spPr>
          <a:xfrm>
            <a:off x="323528" y="980728"/>
            <a:ext cx="7978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/>
              <a:t>CPU</a:t>
            </a:r>
            <a:r>
              <a:rPr lang="ja-JP" altLang="en-US" sz="2800" dirty="0"/>
              <a:t>の動作周波数向上は</a:t>
            </a:r>
            <a:r>
              <a:rPr lang="en-US" altLang="ja-JP" sz="2800" dirty="0"/>
              <a:t>2000</a:t>
            </a:r>
            <a:r>
              <a:rPr lang="ja-JP" altLang="en-US" sz="2800" dirty="0"/>
              <a:t>年頃から頭打ちに</a:t>
            </a:r>
            <a:endParaRPr kumimoji="1" lang="ja-JP" altLang="en-US" sz="2800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5DF1737-777D-2A42-9D05-B61A20874AFD}"/>
              </a:ext>
            </a:extLst>
          </p:cNvPr>
          <p:cNvSpPr/>
          <p:nvPr/>
        </p:nvSpPr>
        <p:spPr>
          <a:xfrm>
            <a:off x="467544" y="5013176"/>
            <a:ext cx="7010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200" dirty="0"/>
              <a:t>http://cacm.acm.org/magazines/2012/4/147359-cpu-db-recording-microprocessor-history/fulltext</a:t>
            </a:r>
            <a:endParaRPr lang="ja-JP" altLang="en-US" sz="12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318494" y="4643844"/>
            <a:ext cx="415498" cy="369332"/>
          </a:xfrm>
          <a:prstGeom prst="rect">
            <a:avLst/>
          </a:prstGeom>
          <a:solidFill>
            <a:srgbClr val="F3F4E4"/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年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 rot="16200000">
            <a:off x="-586891" y="3316518"/>
            <a:ext cx="2129109" cy="400110"/>
          </a:xfrm>
          <a:prstGeom prst="rect">
            <a:avLst/>
          </a:prstGeom>
          <a:solidFill>
            <a:srgbClr val="F3F4E4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ja-JP" altLang="en-US" sz="2000" dirty="0" smtClean="0"/>
              <a:t>動作周波数</a:t>
            </a:r>
            <a:r>
              <a:rPr lang="en-US" altLang="ja-JP" sz="2000" dirty="0" smtClean="0"/>
              <a:t>(MHz)</a:t>
            </a:r>
            <a:endParaRPr kumimoji="1" lang="ja-JP" altLang="en-US" sz="2000" dirty="0"/>
          </a:p>
        </p:txBody>
      </p:sp>
      <p:pic>
        <p:nvPicPr>
          <p:cNvPr id="2050" name="Picture 2" descr="熱がある人のイラスト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2492896"/>
            <a:ext cx="2051510" cy="215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テキスト ボックス 11"/>
          <p:cNvSpPr txBox="1"/>
          <p:nvPr/>
        </p:nvSpPr>
        <p:spPr>
          <a:xfrm>
            <a:off x="6660232" y="206084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主に発熱が原因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18277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 smtClean="0"/>
              <a:t>解決案</a:t>
            </a:r>
            <a:r>
              <a:rPr lang="en-US" altLang="ja-JP" dirty="0" smtClean="0"/>
              <a:t>1:</a:t>
            </a:r>
            <a:r>
              <a:rPr lang="ja-JP" altLang="en-US" dirty="0" smtClean="0"/>
              <a:t>スーパースカラ</a:t>
            </a:r>
            <a:endParaRPr kumimoji="1" lang="ja-JP" altLang="en-US" dirty="0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393385E7-F787-4B48-A192-E3B0B5BE5F64}"/>
              </a:ext>
            </a:extLst>
          </p:cNvPr>
          <p:cNvSpPr txBox="1"/>
          <p:nvPr/>
        </p:nvSpPr>
        <p:spPr>
          <a:xfrm>
            <a:off x="1842168" y="974825"/>
            <a:ext cx="481806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ハードウェアにがんばらせる</a:t>
            </a:r>
          </a:p>
        </p:txBody>
      </p:sp>
      <p:pic>
        <p:nvPicPr>
          <p:cNvPr id="31" name="図 30">
            <a:extLst>
              <a:ext uri="{FF2B5EF4-FFF2-40B4-BE49-F238E27FC236}">
                <a16:creationId xmlns:a16="http://schemas.microsoft.com/office/drawing/2014/main" id="{5D08BF28-434E-7D43-925E-60F5FA59D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079" y="1909371"/>
            <a:ext cx="1309945" cy="1309944"/>
          </a:xfrm>
          <a:prstGeom prst="rect">
            <a:avLst/>
          </a:prstGeom>
        </p:spPr>
      </p:pic>
      <p:pic>
        <p:nvPicPr>
          <p:cNvPr id="32" name="図 31">
            <a:extLst>
              <a:ext uri="{FF2B5EF4-FFF2-40B4-BE49-F238E27FC236}">
                <a16:creationId xmlns:a16="http://schemas.microsoft.com/office/drawing/2014/main" id="{F29357D6-D51B-0344-A4E4-091EB3C0E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850" y="3611440"/>
            <a:ext cx="1309945" cy="1309944"/>
          </a:xfrm>
          <a:prstGeom prst="rect">
            <a:avLst/>
          </a:prstGeom>
        </p:spPr>
      </p:pic>
      <p:pic>
        <p:nvPicPr>
          <p:cNvPr id="33" name="図 32">
            <a:extLst>
              <a:ext uri="{FF2B5EF4-FFF2-40B4-BE49-F238E27FC236}">
                <a16:creationId xmlns:a16="http://schemas.microsoft.com/office/drawing/2014/main" id="{7FC28D8D-CAAE-C645-B1DE-B03983254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3539" y="2772077"/>
            <a:ext cx="1728130" cy="1490512"/>
          </a:xfrm>
          <a:prstGeom prst="rect">
            <a:avLst/>
          </a:prstGeom>
        </p:spPr>
      </p:pic>
      <p:pic>
        <p:nvPicPr>
          <p:cNvPr id="34" name="図 33">
            <a:extLst>
              <a:ext uri="{FF2B5EF4-FFF2-40B4-BE49-F238E27FC236}">
                <a16:creationId xmlns:a16="http://schemas.microsoft.com/office/drawing/2014/main" id="{94547B17-E674-B14C-A3BE-2A6FD3E1E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68" y="2762452"/>
            <a:ext cx="1604733" cy="1608754"/>
          </a:xfrm>
          <a:prstGeom prst="rect">
            <a:avLst/>
          </a:prstGeom>
        </p:spPr>
      </p:pic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3B4DED93-9307-0448-B2F1-4D69E5B846A7}"/>
              </a:ext>
            </a:extLst>
          </p:cNvPr>
          <p:cNvSpPr txBox="1"/>
          <p:nvPr/>
        </p:nvSpPr>
        <p:spPr>
          <a:xfrm>
            <a:off x="539552" y="2247255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データフェッチ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33A5BF50-23A2-9A40-871D-A2547C3A53B1}"/>
              </a:ext>
            </a:extLst>
          </p:cNvPr>
          <p:cNvSpPr txBox="1"/>
          <p:nvPr/>
        </p:nvSpPr>
        <p:spPr>
          <a:xfrm>
            <a:off x="3149258" y="2247255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依存関係</a:t>
            </a:r>
            <a:r>
              <a:rPr kumimoji="1" lang="ja-JP" altLang="en-US" sz="2400" dirty="0" smtClean="0"/>
              <a:t>チェック</a:t>
            </a:r>
            <a:endParaRPr kumimoji="1" lang="en-US" altLang="ja-JP" sz="2400" dirty="0"/>
          </a:p>
        </p:txBody>
      </p:sp>
      <p:sp>
        <p:nvSpPr>
          <p:cNvPr id="37" name="右矢印 36">
            <a:extLst>
              <a:ext uri="{FF2B5EF4-FFF2-40B4-BE49-F238E27FC236}">
                <a16:creationId xmlns:a16="http://schemas.microsoft.com/office/drawing/2014/main" id="{ABC5D646-1A6D-E749-A5A8-0C8AA49F0AAE}"/>
              </a:ext>
            </a:extLst>
          </p:cNvPr>
          <p:cNvSpPr/>
          <p:nvPr/>
        </p:nvSpPr>
        <p:spPr>
          <a:xfrm>
            <a:off x="2771801" y="3356992"/>
            <a:ext cx="577515" cy="3946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38" name="右矢印 37">
            <a:extLst>
              <a:ext uri="{FF2B5EF4-FFF2-40B4-BE49-F238E27FC236}">
                <a16:creationId xmlns:a16="http://schemas.microsoft.com/office/drawing/2014/main" id="{FA54BED1-9A99-5749-94F5-D8D3784D875F}"/>
              </a:ext>
            </a:extLst>
          </p:cNvPr>
          <p:cNvSpPr/>
          <p:nvPr/>
        </p:nvSpPr>
        <p:spPr>
          <a:xfrm rot="20700000">
            <a:off x="5609926" y="2866724"/>
            <a:ext cx="577515" cy="3946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39" name="右矢印 38">
            <a:extLst>
              <a:ext uri="{FF2B5EF4-FFF2-40B4-BE49-F238E27FC236}">
                <a16:creationId xmlns:a16="http://schemas.microsoft.com/office/drawing/2014/main" id="{B9ED3567-F7A7-FE48-B2FA-9C68F148FE33}"/>
              </a:ext>
            </a:extLst>
          </p:cNvPr>
          <p:cNvSpPr/>
          <p:nvPr/>
        </p:nvSpPr>
        <p:spPr>
          <a:xfrm rot="1800000">
            <a:off x="5629175" y="3935128"/>
            <a:ext cx="577515" cy="3946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1E6188F-1817-C945-867E-AD5A31FA3D01}"/>
              </a:ext>
            </a:extLst>
          </p:cNvPr>
          <p:cNvSpPr txBox="1"/>
          <p:nvPr/>
        </p:nvSpPr>
        <p:spPr>
          <a:xfrm>
            <a:off x="539552" y="4365104"/>
            <a:ext cx="41841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データと命令を</a:t>
            </a:r>
            <a:r>
              <a:rPr kumimoji="1" lang="ja-JP" altLang="en-US" sz="2400"/>
              <a:t>複数持ってきて</a:t>
            </a:r>
            <a:endParaRPr kumimoji="1" lang="en-US" altLang="ja-JP" sz="2400" dirty="0"/>
          </a:p>
          <a:p>
            <a:r>
              <a:rPr kumimoji="1" lang="ja-JP" altLang="en-US" sz="2400" dirty="0"/>
              <a:t>複数の生産ラインに振り分ける</a:t>
            </a: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C23EEE24-09FD-D849-BF22-7F8BABE41F4C}"/>
              </a:ext>
            </a:extLst>
          </p:cNvPr>
          <p:cNvSpPr txBox="1"/>
          <p:nvPr/>
        </p:nvSpPr>
        <p:spPr>
          <a:xfrm>
            <a:off x="6726453" y="149031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演算機</a:t>
            </a: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7C38D778-5B54-A24B-B06E-569093A84C5B}"/>
              </a:ext>
            </a:extLst>
          </p:cNvPr>
          <p:cNvSpPr txBox="1"/>
          <p:nvPr/>
        </p:nvSpPr>
        <p:spPr>
          <a:xfrm>
            <a:off x="6657472" y="327900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演算機</a:t>
            </a:r>
            <a:endParaRPr kumimoji="1" lang="ja-JP" altLang="en-US" sz="2400" dirty="0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B037CBA6-DA48-C746-8E24-AD13738F9B55}"/>
              </a:ext>
            </a:extLst>
          </p:cNvPr>
          <p:cNvSpPr txBox="1"/>
          <p:nvPr/>
        </p:nvSpPr>
        <p:spPr>
          <a:xfrm>
            <a:off x="1103891" y="6237312"/>
            <a:ext cx="7068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rgbClr val="FF0000"/>
                </a:solidFill>
              </a:rPr>
              <a:t>実行ユニットが</a:t>
            </a:r>
            <a:r>
              <a:rPr kumimoji="1" lang="ja-JP" altLang="en-US" sz="2400" b="1">
                <a:solidFill>
                  <a:srgbClr val="FF0000"/>
                </a:solidFill>
              </a:rPr>
              <a:t>増えると命令</a:t>
            </a:r>
            <a:r>
              <a:rPr kumimoji="1" lang="ja-JP" altLang="en-US" sz="2400" b="1" dirty="0">
                <a:solidFill>
                  <a:srgbClr val="FF0000"/>
                </a:solidFill>
              </a:rPr>
              <a:t>振り分けで死ぬ</a:t>
            </a:r>
            <a:endParaRPr kumimoji="1" lang="en-US" altLang="ja-JP" sz="2400" b="1" dirty="0">
              <a:solidFill>
                <a:srgbClr val="FF0000"/>
              </a:solidFill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26D977A5-3D68-0D46-A7C9-6E49690B721A}"/>
              </a:ext>
            </a:extLst>
          </p:cNvPr>
          <p:cNvSpPr txBox="1"/>
          <p:nvPr/>
        </p:nvSpPr>
        <p:spPr>
          <a:xfrm>
            <a:off x="1011803" y="5517232"/>
            <a:ext cx="4856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 </a:t>
            </a:r>
            <a:r>
              <a:rPr kumimoji="1" lang="ja-JP" altLang="en-US" sz="2400" dirty="0"/>
              <a:t>命令の</a:t>
            </a:r>
            <a:r>
              <a:rPr lang="ja-JP" altLang="en-US" sz="2400" dirty="0"/>
              <a:t>後方互換性を保てる</a:t>
            </a:r>
            <a:endParaRPr kumimoji="1" lang="en-US" altLang="ja-JP" sz="2400" dirty="0"/>
          </a:p>
        </p:txBody>
      </p:sp>
      <p:pic>
        <p:nvPicPr>
          <p:cNvPr id="45" name="図 44">
            <a:extLst>
              <a:ext uri="{FF2B5EF4-FFF2-40B4-BE49-F238E27FC236}">
                <a16:creationId xmlns:a16="http://schemas.microsoft.com/office/drawing/2014/main" id="{5A5DAB6F-0D16-6D4E-A05D-0F53C55303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507" y="5451693"/>
            <a:ext cx="584200" cy="569595"/>
          </a:xfrm>
          <a:prstGeom prst="rect">
            <a:avLst/>
          </a:prstGeom>
        </p:spPr>
      </p:pic>
      <p:pic>
        <p:nvPicPr>
          <p:cNvPr id="46" name="図 45">
            <a:extLst>
              <a:ext uri="{FF2B5EF4-FFF2-40B4-BE49-F238E27FC236}">
                <a16:creationId xmlns:a16="http://schemas.microsoft.com/office/drawing/2014/main" id="{7653BCE2-95C2-9A4E-BBC1-498ADB0B6F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507" y="6175588"/>
            <a:ext cx="584200" cy="569595"/>
          </a:xfrm>
          <a:prstGeom prst="rect">
            <a:avLst/>
          </a:prstGeom>
        </p:spPr>
      </p:pic>
      <p:sp>
        <p:nvSpPr>
          <p:cNvPr id="47" name="テキスト ボックス 46"/>
          <p:cNvSpPr txBox="1"/>
          <p:nvPr/>
        </p:nvSpPr>
        <p:spPr>
          <a:xfrm>
            <a:off x="5652120" y="537321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この人が過労死する</a:t>
            </a:r>
            <a:endParaRPr kumimoji="1" lang="ja-JP" altLang="en-US" dirty="0"/>
          </a:p>
        </p:txBody>
      </p:sp>
      <p:cxnSp>
        <p:nvCxnSpPr>
          <p:cNvPr id="49" name="直線矢印コネクタ 48"/>
          <p:cNvCxnSpPr/>
          <p:nvPr/>
        </p:nvCxnSpPr>
        <p:spPr>
          <a:xfrm flipH="1" flipV="1">
            <a:off x="5220072" y="4293096"/>
            <a:ext cx="432048" cy="108012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927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 smtClean="0"/>
              <a:t>解決案</a:t>
            </a:r>
            <a:r>
              <a:rPr lang="en-US" altLang="ja-JP" dirty="0" smtClean="0"/>
              <a:t>2</a:t>
            </a:r>
            <a:r>
              <a:rPr lang="ja-JP" altLang="en-US" dirty="0" smtClean="0"/>
              <a:t>：</a:t>
            </a:r>
            <a:r>
              <a:rPr lang="en-US" altLang="ja-JP" dirty="0" smtClean="0"/>
              <a:t>VLIW</a:t>
            </a:r>
            <a:endParaRPr kumimoji="1" lang="ja-JP" altLang="en-US" dirty="0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238A5E03-241C-F141-A74B-99141A9ABA87}"/>
              </a:ext>
            </a:extLst>
          </p:cNvPr>
          <p:cNvSpPr/>
          <p:nvPr/>
        </p:nvSpPr>
        <p:spPr>
          <a:xfrm>
            <a:off x="6300192" y="764704"/>
            <a:ext cx="27452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600" dirty="0"/>
              <a:t>※ </a:t>
            </a:r>
            <a:r>
              <a:rPr lang="en-US" altLang="ja-JP" sz="1600" dirty="0">
                <a:solidFill>
                  <a:srgbClr val="FF0000"/>
                </a:solidFill>
              </a:rPr>
              <a:t>V</a:t>
            </a:r>
            <a:r>
              <a:rPr lang="en-US" altLang="ja-JP" sz="1600" dirty="0"/>
              <a:t>ery </a:t>
            </a:r>
            <a:r>
              <a:rPr lang="en-US" altLang="ja-JP" sz="1600" dirty="0">
                <a:solidFill>
                  <a:srgbClr val="FF0000"/>
                </a:solidFill>
              </a:rPr>
              <a:t>L</a:t>
            </a:r>
            <a:r>
              <a:rPr lang="en-US" altLang="ja-JP" sz="1600" dirty="0"/>
              <a:t>ong </a:t>
            </a:r>
            <a:r>
              <a:rPr lang="en-US" altLang="ja-JP" sz="1600" dirty="0">
                <a:solidFill>
                  <a:srgbClr val="FF0000"/>
                </a:solidFill>
              </a:rPr>
              <a:t>I</a:t>
            </a:r>
            <a:r>
              <a:rPr lang="en-US" altLang="ja-JP" sz="1600" dirty="0"/>
              <a:t>nstruction </a:t>
            </a:r>
            <a:r>
              <a:rPr lang="en-US" altLang="ja-JP" sz="1600" dirty="0">
                <a:solidFill>
                  <a:srgbClr val="FF0000"/>
                </a:solidFill>
              </a:rPr>
              <a:t>W</a:t>
            </a:r>
            <a:r>
              <a:rPr lang="en-US" altLang="ja-JP" sz="1600" dirty="0"/>
              <a:t>ord</a:t>
            </a:r>
            <a:endParaRPr lang="ja-JP" altLang="en-US" sz="16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256DD69-174E-CC46-9060-C636033A0A3D}"/>
              </a:ext>
            </a:extLst>
          </p:cNvPr>
          <p:cNvSpPr txBox="1"/>
          <p:nvPr/>
        </p:nvSpPr>
        <p:spPr>
          <a:xfrm>
            <a:off x="2207928" y="1174041"/>
            <a:ext cx="4884352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ソフトウェアにがんばらせる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6647D93-D456-184B-B16A-1788C0DDA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250" y="2868507"/>
            <a:ext cx="1182449" cy="164229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BCD0901D-9122-634C-85A2-38B31E26D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916" y="2745104"/>
            <a:ext cx="814262" cy="814262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1435EF7F-F961-4E49-BAD8-0AA0B7AE0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3568" y="3909008"/>
            <a:ext cx="814262" cy="814262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F63D228-C70F-CC43-9870-882D6AFDB222}"/>
              </a:ext>
            </a:extLst>
          </p:cNvPr>
          <p:cNvSpPr txBox="1"/>
          <p:nvPr/>
        </p:nvSpPr>
        <p:spPr>
          <a:xfrm>
            <a:off x="251520" y="1772816"/>
            <a:ext cx="3173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コンパラがデータと</a:t>
            </a:r>
            <a:endParaRPr kumimoji="1" lang="en-US" altLang="ja-JP" sz="2400" dirty="0"/>
          </a:p>
          <a:p>
            <a:r>
              <a:rPr lang="ja-JP" altLang="en-US" sz="2400" dirty="0"/>
              <a:t>命令を並べておく</a:t>
            </a:r>
            <a:endParaRPr kumimoji="1" lang="ja-JP" altLang="en-US" sz="2400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59EC19D4-CE49-E343-817C-71EF3D3A1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1664" y="2493199"/>
            <a:ext cx="1118481" cy="1121284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295B80C4-4994-1947-980A-4917C3E36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8867" y="3689471"/>
            <a:ext cx="1118481" cy="1121284"/>
          </a:xfrm>
          <a:prstGeom prst="rect">
            <a:avLst/>
          </a:prstGeom>
        </p:spPr>
      </p:pic>
      <p:sp>
        <p:nvSpPr>
          <p:cNvPr id="11" name="右矢印 10">
            <a:extLst>
              <a:ext uri="{FF2B5EF4-FFF2-40B4-BE49-F238E27FC236}">
                <a16:creationId xmlns:a16="http://schemas.microsoft.com/office/drawing/2014/main" id="{05618265-4F9D-8C49-95F6-1528BAB15D25}"/>
              </a:ext>
            </a:extLst>
          </p:cNvPr>
          <p:cNvSpPr/>
          <p:nvPr/>
        </p:nvSpPr>
        <p:spPr>
          <a:xfrm>
            <a:off x="2735927" y="3414764"/>
            <a:ext cx="577515" cy="3946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643BBC6-36B8-9046-90C2-8C10B47FCC82}"/>
              </a:ext>
            </a:extLst>
          </p:cNvPr>
          <p:cNvSpPr txBox="1"/>
          <p:nvPr/>
        </p:nvSpPr>
        <p:spPr>
          <a:xfrm>
            <a:off x="4137480" y="1797137"/>
            <a:ext cx="3602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それをノーチェックで</a:t>
            </a:r>
            <a:endParaRPr kumimoji="1" lang="en-US" altLang="ja-JP" sz="2400" dirty="0"/>
          </a:p>
          <a:p>
            <a:r>
              <a:rPr lang="ja-JP" altLang="en-US" sz="2400" dirty="0"/>
              <a:t>演算機に流しこむ</a:t>
            </a:r>
            <a:endParaRPr kumimoji="1" lang="ja-JP" altLang="en-US" sz="2400" dirty="0"/>
          </a:p>
        </p:txBody>
      </p:sp>
      <p:sp>
        <p:nvSpPr>
          <p:cNvPr id="13" name="右矢印 12">
            <a:extLst>
              <a:ext uri="{FF2B5EF4-FFF2-40B4-BE49-F238E27FC236}">
                <a16:creationId xmlns:a16="http://schemas.microsoft.com/office/drawing/2014/main" id="{7418AC7A-B2A0-434C-AD85-8F45EB6ED32C}"/>
              </a:ext>
            </a:extLst>
          </p:cNvPr>
          <p:cNvSpPr/>
          <p:nvPr/>
        </p:nvSpPr>
        <p:spPr>
          <a:xfrm>
            <a:off x="5235017" y="3421508"/>
            <a:ext cx="577515" cy="3946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846872C6-ACFB-344A-A02B-8E118B34C2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3991" y="2399171"/>
            <a:ext cx="1107295" cy="1107294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1A3779EF-6DF4-BA4B-8952-C87249D74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1314" y="3639994"/>
            <a:ext cx="1107295" cy="1107294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54C2504C-2884-0F45-BDB5-D9F6628BBA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072" y="5049405"/>
            <a:ext cx="584200" cy="569595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060F3034-96A1-8241-926A-13F5422455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348" y="5877272"/>
            <a:ext cx="584200" cy="569595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D239A69-275C-5549-A400-70B9D49F50BC}"/>
              </a:ext>
            </a:extLst>
          </p:cNvPr>
          <p:cNvSpPr txBox="1"/>
          <p:nvPr/>
        </p:nvSpPr>
        <p:spPr>
          <a:xfrm>
            <a:off x="1176517" y="5144087"/>
            <a:ext cx="7067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依存関係チェックが</a:t>
            </a:r>
            <a:r>
              <a:rPr lang="ja-JP" altLang="en-US" sz="2400" dirty="0" smtClean="0"/>
              <a:t>不要→ハードウェア</a:t>
            </a:r>
            <a:r>
              <a:rPr lang="ja-JP" altLang="en-US" sz="2400" dirty="0"/>
              <a:t>が簡単に</a:t>
            </a:r>
            <a:endParaRPr kumimoji="1" lang="ja-JP" altLang="en-US" sz="2400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A8A4A39-E1C5-6E41-9748-F019F03815BE}"/>
              </a:ext>
            </a:extLst>
          </p:cNvPr>
          <p:cNvSpPr txBox="1"/>
          <p:nvPr/>
        </p:nvSpPr>
        <p:spPr>
          <a:xfrm>
            <a:off x="1248525" y="5805264"/>
            <a:ext cx="49076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>
                <a:solidFill>
                  <a:srgbClr val="FF0000"/>
                </a:solidFill>
              </a:rPr>
              <a:t>神のように賢いコンパイラが必要</a:t>
            </a:r>
            <a:endParaRPr lang="en-US" altLang="ja-JP" sz="2400" b="1" dirty="0">
              <a:solidFill>
                <a:srgbClr val="FF0000"/>
              </a:solidFill>
            </a:endParaRPr>
          </a:p>
          <a:p>
            <a:r>
              <a:rPr kumimoji="1" lang="ja-JP" altLang="en-US" sz="2400" dirty="0"/>
              <a:t>後方互換性を失う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EDC7A073-A933-B046-8664-31C799F94273}"/>
              </a:ext>
            </a:extLst>
          </p:cNvPr>
          <p:cNvSpPr txBox="1"/>
          <p:nvPr/>
        </p:nvSpPr>
        <p:spPr>
          <a:xfrm>
            <a:off x="6372200" y="5661248"/>
            <a:ext cx="2635658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ja-JP" altLang="en-US" sz="1600" dirty="0"/>
              <a:t>組み込み向けでは人気も</a:t>
            </a:r>
            <a:endParaRPr lang="en-US" altLang="ja-JP" sz="1600" dirty="0"/>
          </a:p>
          <a:p>
            <a:r>
              <a:rPr kumimoji="1" lang="en-US" altLang="ja-JP" sz="1600" dirty="0"/>
              <a:t>HPC</a:t>
            </a:r>
            <a:r>
              <a:rPr kumimoji="1" lang="ja-JP" altLang="en-US" sz="1600" dirty="0"/>
              <a:t>向けとしてはほぼ絶滅</a:t>
            </a:r>
            <a:endParaRPr kumimoji="1" lang="en-US" altLang="ja-JP" sz="1600" dirty="0"/>
          </a:p>
        </p:txBody>
      </p:sp>
    </p:spTree>
    <p:extLst>
      <p:ext uri="{BB962C8B-B14F-4D97-AF65-F5344CB8AC3E}">
        <p14:creationId xmlns:p14="http://schemas.microsoft.com/office/powerpoint/2010/main" val="502638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 smtClean="0"/>
              <a:t>解決案</a:t>
            </a:r>
            <a:r>
              <a:rPr kumimoji="1" lang="en-US" altLang="ja-JP" dirty="0" smtClean="0"/>
              <a:t>3</a:t>
            </a:r>
            <a:r>
              <a:rPr kumimoji="1" lang="ja-JP" altLang="en-US" dirty="0" smtClean="0"/>
              <a:t>：</a:t>
            </a:r>
            <a:r>
              <a:rPr kumimoji="1" lang="en-US" altLang="ja-JP" dirty="0" smtClean="0"/>
              <a:t>SIMD</a:t>
            </a:r>
            <a:endParaRPr kumimoji="1" lang="ja-JP" altLang="en-US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3C6BA43A-FD21-C041-9F1E-03D481901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096" y="2728115"/>
            <a:ext cx="1604733" cy="1608754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24661FE8-3AB2-734F-8CC7-234009113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88" y="2759395"/>
            <a:ext cx="1422133" cy="1422133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2B090C0-E93A-5C42-8390-6AD0B76BF967}"/>
              </a:ext>
            </a:extLst>
          </p:cNvPr>
          <p:cNvSpPr txBox="1"/>
          <p:nvPr/>
        </p:nvSpPr>
        <p:spPr>
          <a:xfrm>
            <a:off x="179512" y="1772816"/>
            <a:ext cx="2954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プログラマが</a:t>
            </a:r>
            <a:endParaRPr kumimoji="1" lang="en-US" altLang="ja-JP" sz="2400" dirty="0"/>
          </a:p>
          <a:p>
            <a:r>
              <a:rPr lang="ja-JP" altLang="en-US" sz="2400" dirty="0"/>
              <a:t>データを並べておく</a:t>
            </a:r>
            <a:endParaRPr kumimoji="1" lang="ja-JP" altLang="en-US" sz="2400" dirty="0"/>
          </a:p>
        </p:txBody>
      </p:sp>
      <p:sp>
        <p:nvSpPr>
          <p:cNvPr id="7" name="右矢印 6">
            <a:extLst>
              <a:ext uri="{FF2B5EF4-FFF2-40B4-BE49-F238E27FC236}">
                <a16:creationId xmlns:a16="http://schemas.microsoft.com/office/drawing/2014/main" id="{28ED36D1-16E3-314A-A14A-E531B4000968}"/>
              </a:ext>
            </a:extLst>
          </p:cNvPr>
          <p:cNvSpPr/>
          <p:nvPr/>
        </p:nvSpPr>
        <p:spPr>
          <a:xfrm>
            <a:off x="1897803" y="3344130"/>
            <a:ext cx="577515" cy="3946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grpSp>
        <p:nvGrpSpPr>
          <p:cNvPr id="8" name="図形グループ 19">
            <a:extLst>
              <a:ext uri="{FF2B5EF4-FFF2-40B4-BE49-F238E27FC236}">
                <a16:creationId xmlns:a16="http://schemas.microsoft.com/office/drawing/2014/main" id="{77A05193-52A7-1F4D-81AC-5D89746778C3}"/>
              </a:ext>
            </a:extLst>
          </p:cNvPr>
          <p:cNvGrpSpPr/>
          <p:nvPr/>
        </p:nvGrpSpPr>
        <p:grpSpPr>
          <a:xfrm>
            <a:off x="5831484" y="2457000"/>
            <a:ext cx="3133004" cy="2052120"/>
            <a:chOff x="5726765" y="1692440"/>
            <a:chExt cx="3133004" cy="2052120"/>
          </a:xfrm>
        </p:grpSpPr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C23D018D-577C-C848-B0DD-EC442881B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37995" y="1694044"/>
              <a:ext cx="1602587" cy="1253223"/>
            </a:xfrm>
            <a:prstGeom prst="rect">
              <a:avLst/>
            </a:prstGeom>
          </p:spPr>
        </p:pic>
        <p:pic>
          <p:nvPicPr>
            <p:cNvPr id="10" name="図 9">
              <a:extLst>
                <a:ext uri="{FF2B5EF4-FFF2-40B4-BE49-F238E27FC236}">
                  <a16:creationId xmlns:a16="http://schemas.microsoft.com/office/drawing/2014/main" id="{0D295D92-5605-1540-B47A-21EE4465C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57182" y="1692440"/>
              <a:ext cx="1602587" cy="1253223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0864BFC6-44EC-CC4A-B3B0-E6DB2E8B5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26765" y="2491337"/>
              <a:ext cx="1602587" cy="1253223"/>
            </a:xfrm>
            <a:prstGeom prst="rect">
              <a:avLst/>
            </a:prstGeom>
          </p:spPr>
        </p:pic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9C996E92-96A4-3C49-9855-E8CEF9FE9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45952" y="2489733"/>
              <a:ext cx="1602587" cy="1253223"/>
            </a:xfrm>
            <a:prstGeom prst="rect">
              <a:avLst/>
            </a:prstGeom>
          </p:spPr>
        </p:pic>
      </p:grpSp>
      <p:sp>
        <p:nvSpPr>
          <p:cNvPr id="13" name="右矢印 12">
            <a:extLst>
              <a:ext uri="{FF2B5EF4-FFF2-40B4-BE49-F238E27FC236}">
                <a16:creationId xmlns:a16="http://schemas.microsoft.com/office/drawing/2014/main" id="{E0EC9822-182E-4341-AEF9-236796AB06DA}"/>
              </a:ext>
            </a:extLst>
          </p:cNvPr>
          <p:cNvSpPr/>
          <p:nvPr/>
        </p:nvSpPr>
        <p:spPr>
          <a:xfrm>
            <a:off x="5004048" y="3284984"/>
            <a:ext cx="577515" cy="3946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5A901FF-F71E-0244-8282-0A8648CC40BD}"/>
              </a:ext>
            </a:extLst>
          </p:cNvPr>
          <p:cNvSpPr txBox="1"/>
          <p:nvPr/>
        </p:nvSpPr>
        <p:spPr>
          <a:xfrm>
            <a:off x="2089752" y="943712"/>
            <a:ext cx="4498472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プログラマにがんばらせる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2B6121C-91E7-B840-9800-A2D477E8C37F}"/>
              </a:ext>
            </a:extLst>
          </p:cNvPr>
          <p:cNvSpPr txBox="1"/>
          <p:nvPr/>
        </p:nvSpPr>
        <p:spPr>
          <a:xfrm>
            <a:off x="6228184" y="4365104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dirty="0" smtClean="0"/>
              <a:t>一度</a:t>
            </a:r>
            <a:r>
              <a:rPr lang="ja-JP" altLang="en-US" sz="2000" dirty="0"/>
              <a:t>に</a:t>
            </a:r>
            <a:r>
              <a:rPr kumimoji="1" lang="en-US" altLang="ja-JP" sz="2000" dirty="0" smtClean="0"/>
              <a:t>2〜8</a:t>
            </a:r>
            <a:r>
              <a:rPr kumimoji="1" lang="ja-JP" altLang="en-US" sz="2000" dirty="0"/>
              <a:t>演算を行う</a:t>
            </a: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F9DAE31D-AA62-8742-8122-666A786FC7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540" y="4768769"/>
            <a:ext cx="584200" cy="569595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62F55635-0FAA-624A-BEA7-42028AB105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528" y="5805264"/>
            <a:ext cx="584200" cy="569595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369EC68-D3E2-6042-A6E2-419CC42E4F54}"/>
              </a:ext>
            </a:extLst>
          </p:cNvPr>
          <p:cNvSpPr txBox="1"/>
          <p:nvPr/>
        </p:nvSpPr>
        <p:spPr>
          <a:xfrm>
            <a:off x="1015199" y="4678629"/>
            <a:ext cx="2954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ハードウェアは簡単</a:t>
            </a:r>
            <a:endParaRPr lang="en-US" altLang="ja-JP" sz="2400" dirty="0"/>
          </a:p>
          <a:p>
            <a:r>
              <a:rPr kumimoji="1" lang="ja-JP" altLang="en-US" sz="2400" dirty="0"/>
              <a:t>後方互換性も保てる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2A18785E-5E19-F142-A579-CA44EC3F805A}"/>
              </a:ext>
            </a:extLst>
          </p:cNvPr>
          <p:cNvSpPr txBox="1"/>
          <p:nvPr/>
        </p:nvSpPr>
        <p:spPr>
          <a:xfrm>
            <a:off x="1043608" y="5661248"/>
            <a:ext cx="6641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コンパイラによる自動</a:t>
            </a:r>
            <a:r>
              <a:rPr lang="en-US" altLang="ja-JP" sz="2400" dirty="0"/>
              <a:t>SIMD</a:t>
            </a:r>
            <a:r>
              <a:rPr lang="ja-JP" altLang="en-US" sz="2400" dirty="0"/>
              <a:t>化には限界がある</a:t>
            </a:r>
            <a:endParaRPr lang="en-US" altLang="ja-JP" sz="2400" dirty="0"/>
          </a:p>
          <a:p>
            <a:r>
              <a:rPr lang="ja-JP" altLang="en-US" sz="2400" b="1" dirty="0">
                <a:solidFill>
                  <a:srgbClr val="FF0000"/>
                </a:solidFill>
              </a:rPr>
              <a:t>プログラムが大変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1643BBC6-36B8-9046-90C2-8C10B47FCC82}"/>
              </a:ext>
            </a:extLst>
          </p:cNvPr>
          <p:cNvSpPr txBox="1"/>
          <p:nvPr/>
        </p:nvSpPr>
        <p:spPr>
          <a:xfrm>
            <a:off x="4067944" y="1772816"/>
            <a:ext cx="3602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それをノーチェックで</a:t>
            </a:r>
            <a:endParaRPr kumimoji="1" lang="en-US" altLang="ja-JP" sz="2400" dirty="0"/>
          </a:p>
          <a:p>
            <a:r>
              <a:rPr lang="ja-JP" altLang="en-US" sz="2400" dirty="0"/>
              <a:t>演算機に流しこむ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88296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 smtClean="0"/>
              <a:t>なぜ</a:t>
            </a:r>
            <a:r>
              <a:rPr lang="en-US" altLang="ja-JP" dirty="0" smtClean="0"/>
              <a:t>SIMD</a:t>
            </a:r>
            <a:r>
              <a:rPr lang="ja-JP" altLang="en-US" dirty="0" smtClean="0"/>
              <a:t>が必要か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3528" y="1412776"/>
            <a:ext cx="84721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パイプライン処理により</a:t>
            </a:r>
            <a:r>
              <a:rPr lang="ja-JP" altLang="en-US" sz="2400" dirty="0" smtClean="0"/>
              <a:t>、</a:t>
            </a:r>
            <a:r>
              <a:rPr lang="en-US" altLang="ja-JP" sz="2400" dirty="0" smtClean="0"/>
              <a:t>1</a:t>
            </a:r>
            <a:r>
              <a:rPr lang="ja-JP" altLang="en-US" sz="2400" dirty="0" smtClean="0"/>
              <a:t>サイクルに</a:t>
            </a:r>
            <a:r>
              <a:rPr lang="en-US" altLang="ja-JP" sz="2400" dirty="0" smtClean="0"/>
              <a:t>1</a:t>
            </a:r>
            <a:r>
              <a:rPr lang="ja-JP" altLang="en-US" sz="2400" dirty="0" smtClean="0"/>
              <a:t>命令実行できる</a:t>
            </a:r>
            <a:endParaRPr lang="en-US" altLang="ja-JP" sz="2400" dirty="0" smtClean="0"/>
          </a:p>
          <a:p>
            <a:r>
              <a:rPr lang="en-US" altLang="ja-JP" sz="2400" dirty="0"/>
              <a:t>CPU</a:t>
            </a:r>
            <a:r>
              <a:rPr lang="ja-JP" altLang="en-US" sz="2400" dirty="0"/>
              <a:t>の動作周波数は限界に達しており、これ</a:t>
            </a:r>
            <a:r>
              <a:rPr lang="ja-JP" altLang="en-US" sz="2400" dirty="0" smtClean="0"/>
              <a:t>以上あがらない</a:t>
            </a:r>
            <a:endParaRPr lang="en-US" altLang="ja-JP" sz="2400" dirty="0" smtClean="0"/>
          </a:p>
        </p:txBody>
      </p:sp>
      <p:sp>
        <p:nvSpPr>
          <p:cNvPr id="5" name="下矢印 4"/>
          <p:cNvSpPr/>
          <p:nvPr/>
        </p:nvSpPr>
        <p:spPr>
          <a:xfrm>
            <a:off x="4271591" y="2420888"/>
            <a:ext cx="576064" cy="54636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466469" y="3140968"/>
            <a:ext cx="6186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 smtClean="0"/>
              <a:t>1</a:t>
            </a:r>
            <a:r>
              <a:rPr lang="ja-JP" altLang="en-US" sz="2400" dirty="0" smtClean="0"/>
              <a:t>サイクルに複数の命令を実行するしかない</a:t>
            </a:r>
            <a:endParaRPr lang="en-US" altLang="ja-JP" sz="2400" dirty="0" smtClean="0"/>
          </a:p>
        </p:txBody>
      </p:sp>
      <p:sp>
        <p:nvSpPr>
          <p:cNvPr id="7" name="下矢印 6"/>
          <p:cNvSpPr/>
          <p:nvPr/>
        </p:nvSpPr>
        <p:spPr>
          <a:xfrm>
            <a:off x="4271591" y="3789040"/>
            <a:ext cx="576064" cy="54636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543413" y="4509120"/>
            <a:ext cx="6032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ハードやソフトにがんばらせる方法も限界</a:t>
            </a:r>
            <a:endParaRPr lang="en-US" altLang="ja-JP" sz="2400" dirty="0" smtClean="0"/>
          </a:p>
        </p:txBody>
      </p:sp>
      <p:sp>
        <p:nvSpPr>
          <p:cNvPr id="9" name="下矢印 8"/>
          <p:cNvSpPr/>
          <p:nvPr/>
        </p:nvSpPr>
        <p:spPr>
          <a:xfrm>
            <a:off x="4271591" y="5157192"/>
            <a:ext cx="576064" cy="54636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863212" y="5805264"/>
            <a:ext cx="5392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人間ががんばるしかない </a:t>
            </a:r>
            <a:r>
              <a:rPr lang="en-US" altLang="ja-JP" sz="2400" dirty="0"/>
              <a:t> </a:t>
            </a:r>
            <a:r>
              <a:rPr lang="ja-JP" altLang="en-US" sz="2400" dirty="0" smtClean="0"/>
              <a:t>←イマココ</a:t>
            </a:r>
            <a:endParaRPr lang="en-US" altLang="ja-JP" sz="2400" dirty="0" smtClean="0"/>
          </a:p>
        </p:txBody>
      </p:sp>
    </p:spTree>
    <p:extLst>
      <p:ext uri="{BB962C8B-B14F-4D97-AF65-F5344CB8AC3E}">
        <p14:creationId xmlns:p14="http://schemas.microsoft.com/office/powerpoint/2010/main" val="4293690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 dirty="0" smtClean="0"/>
              <a:t>SIMD</a:t>
            </a:r>
            <a:r>
              <a:rPr kumimoji="1" lang="ja-JP" altLang="en-US" dirty="0" smtClean="0"/>
              <a:t>の仕組み</a:t>
            </a:r>
            <a:endParaRPr kumimoji="1" lang="ja-JP" altLang="en-US" dirty="0"/>
          </a:p>
        </p:txBody>
      </p:sp>
      <p:pic>
        <p:nvPicPr>
          <p:cNvPr id="7" name="Picture 2" descr="ä¼ç¤¾ã®å»ºç©ã®ã¢ã¤ã³ã³ï¼å·¥å ´ï¼">
            <a:extLst>
              <a:ext uri="{FF2B5EF4-FFF2-40B4-BE49-F238E27FC236}">
                <a16:creationId xmlns:a16="http://schemas.microsoft.com/office/drawing/2014/main" id="{393131F0-FC72-EF4D-9793-C7ECEB855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2492896"/>
            <a:ext cx="1285305" cy="1195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BCD0901D-9122-634C-85A2-38B31E26D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2636912"/>
            <a:ext cx="1152128" cy="1152128"/>
          </a:xfrm>
          <a:prstGeom prst="rect">
            <a:avLst/>
          </a:prstGeom>
        </p:spPr>
      </p:pic>
      <p:sp>
        <p:nvSpPr>
          <p:cNvPr id="9" name="右矢印 8">
            <a:extLst>
              <a:ext uri="{FF2B5EF4-FFF2-40B4-BE49-F238E27FC236}">
                <a16:creationId xmlns:a16="http://schemas.microsoft.com/office/drawing/2014/main" id="{05618265-4F9D-8C49-95F6-1528BAB15D25}"/>
              </a:ext>
            </a:extLst>
          </p:cNvPr>
          <p:cNvSpPr/>
          <p:nvPr/>
        </p:nvSpPr>
        <p:spPr>
          <a:xfrm>
            <a:off x="2843808" y="2968150"/>
            <a:ext cx="577515" cy="3946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BCD0901D-9122-634C-85A2-38B31E26D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8184" y="2564904"/>
            <a:ext cx="1152128" cy="1152128"/>
          </a:xfrm>
          <a:prstGeom prst="rect">
            <a:avLst/>
          </a:prstGeom>
        </p:spPr>
      </p:pic>
      <p:sp>
        <p:nvSpPr>
          <p:cNvPr id="11" name="右矢印 10">
            <a:extLst>
              <a:ext uri="{FF2B5EF4-FFF2-40B4-BE49-F238E27FC236}">
                <a16:creationId xmlns:a16="http://schemas.microsoft.com/office/drawing/2014/main" id="{05618265-4F9D-8C49-95F6-1528BAB15D25}"/>
              </a:ext>
            </a:extLst>
          </p:cNvPr>
          <p:cNvSpPr/>
          <p:nvPr/>
        </p:nvSpPr>
        <p:spPr>
          <a:xfrm>
            <a:off x="5220072" y="2968150"/>
            <a:ext cx="577515" cy="3946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39552" y="1124744"/>
            <a:ext cx="798167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1</a:t>
            </a:r>
            <a:r>
              <a:rPr kumimoji="1" lang="ja-JP" altLang="en-US" sz="3200" dirty="0" smtClean="0"/>
              <a:t>時間に</a:t>
            </a:r>
            <a:r>
              <a:rPr kumimoji="1" lang="en-US" altLang="ja-JP" sz="3200" dirty="0" smtClean="0"/>
              <a:t>1</a:t>
            </a:r>
            <a:r>
              <a:rPr kumimoji="1" lang="ja-JP" altLang="en-US" sz="3200" dirty="0" smtClean="0"/>
              <a:t>個</a:t>
            </a:r>
            <a:r>
              <a:rPr lang="ja-JP" altLang="en-US" sz="3200" dirty="0" smtClean="0"/>
              <a:t>製品</a:t>
            </a:r>
            <a:r>
              <a:rPr kumimoji="1" lang="ja-JP" altLang="en-US" sz="3200" dirty="0" smtClean="0"/>
              <a:t>ができる</a:t>
            </a:r>
            <a:r>
              <a:rPr lang="ja-JP" altLang="en-US" sz="3200" dirty="0" smtClean="0"/>
              <a:t>製造ラインがある</a:t>
            </a:r>
            <a:endParaRPr lang="en-US" altLang="ja-JP" sz="3200" dirty="0" smtClean="0"/>
          </a:p>
          <a:p>
            <a:r>
              <a:rPr lang="ja-JP" altLang="en-US" sz="3200" dirty="0" smtClean="0"/>
              <a:t>ただし、コンベアの速度はもう上がらない</a:t>
            </a:r>
            <a:endParaRPr kumimoji="1" lang="ja-JP" altLang="en-US" sz="3200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179512" y="3933056"/>
            <a:ext cx="88024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dirty="0" smtClean="0"/>
              <a:t>じゃあ製造ラインの</a:t>
            </a:r>
            <a:r>
              <a:rPr lang="ja-JP" altLang="en-US" sz="3200" dirty="0" smtClean="0">
                <a:solidFill>
                  <a:srgbClr val="FF0000"/>
                </a:solidFill>
              </a:rPr>
              <a:t>幅</a:t>
            </a:r>
            <a:r>
              <a:rPr lang="ja-JP" altLang="en-US" sz="3200" dirty="0" smtClean="0"/>
              <a:t>を倍にすれば良いじゃ</a:t>
            </a:r>
            <a:r>
              <a:rPr lang="ja-JP" altLang="en-US" sz="3200" dirty="0" smtClean="0"/>
              <a:t>ん</a:t>
            </a:r>
            <a:endParaRPr kumimoji="1" lang="ja-JP" altLang="en-US" sz="3200" dirty="0"/>
          </a:p>
        </p:txBody>
      </p:sp>
      <p:pic>
        <p:nvPicPr>
          <p:cNvPr id="14" name="Picture 2" descr="ä¼ç¤¾ã®å»ºç©ã®ã¢ã¤ã³ã³ï¼å·¥å ´ï¼">
            <a:extLst>
              <a:ext uri="{FF2B5EF4-FFF2-40B4-BE49-F238E27FC236}">
                <a16:creationId xmlns:a16="http://schemas.microsoft.com/office/drawing/2014/main" id="{393131F0-FC72-EF4D-9793-C7ECEB855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4681938"/>
            <a:ext cx="1285305" cy="1195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右矢印 15">
            <a:extLst>
              <a:ext uri="{FF2B5EF4-FFF2-40B4-BE49-F238E27FC236}">
                <a16:creationId xmlns:a16="http://schemas.microsoft.com/office/drawing/2014/main" id="{05618265-4F9D-8C49-95F6-1528BAB15D25}"/>
              </a:ext>
            </a:extLst>
          </p:cNvPr>
          <p:cNvSpPr/>
          <p:nvPr/>
        </p:nvSpPr>
        <p:spPr>
          <a:xfrm>
            <a:off x="2843808" y="5157192"/>
            <a:ext cx="577515" cy="3946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18" name="右矢印 17">
            <a:extLst>
              <a:ext uri="{FF2B5EF4-FFF2-40B4-BE49-F238E27FC236}">
                <a16:creationId xmlns:a16="http://schemas.microsoft.com/office/drawing/2014/main" id="{05618265-4F9D-8C49-95F6-1528BAB15D25}"/>
              </a:ext>
            </a:extLst>
          </p:cNvPr>
          <p:cNvSpPr/>
          <p:nvPr/>
        </p:nvSpPr>
        <p:spPr>
          <a:xfrm>
            <a:off x="5220072" y="5157192"/>
            <a:ext cx="577515" cy="39463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grpSp>
        <p:nvGrpSpPr>
          <p:cNvPr id="20" name="グループ化 19"/>
          <p:cNvGrpSpPr/>
          <p:nvPr/>
        </p:nvGrpSpPr>
        <p:grpSpPr>
          <a:xfrm>
            <a:off x="827584" y="4869160"/>
            <a:ext cx="1728192" cy="1316022"/>
            <a:chOff x="827584" y="4941168"/>
            <a:chExt cx="1728192" cy="1316022"/>
          </a:xfrm>
        </p:grpSpPr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BCD0901D-9122-634C-85A2-38B31E26D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584" y="4941168"/>
              <a:ext cx="1152128" cy="1152128"/>
            </a:xfrm>
            <a:prstGeom prst="rect">
              <a:avLst/>
            </a:prstGeom>
          </p:spPr>
        </p:pic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BCD0901D-9122-634C-85A2-38B31E26D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03648" y="5105062"/>
              <a:ext cx="1152128" cy="1152128"/>
            </a:xfrm>
            <a:prstGeom prst="rect">
              <a:avLst/>
            </a:prstGeom>
          </p:spPr>
        </p:pic>
      </p:grpSp>
      <p:grpSp>
        <p:nvGrpSpPr>
          <p:cNvPr id="21" name="グループ化 20"/>
          <p:cNvGrpSpPr/>
          <p:nvPr/>
        </p:nvGrpSpPr>
        <p:grpSpPr>
          <a:xfrm>
            <a:off x="6012160" y="4797152"/>
            <a:ext cx="1728192" cy="1316022"/>
            <a:chOff x="827584" y="4941168"/>
            <a:chExt cx="1728192" cy="1316022"/>
          </a:xfrm>
        </p:grpSpPr>
        <p:pic>
          <p:nvPicPr>
            <p:cNvPr id="22" name="図 21">
              <a:extLst>
                <a:ext uri="{FF2B5EF4-FFF2-40B4-BE49-F238E27FC236}">
                  <a16:creationId xmlns:a16="http://schemas.microsoft.com/office/drawing/2014/main" id="{BCD0901D-9122-634C-85A2-38B31E26D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584" y="4941168"/>
              <a:ext cx="1152128" cy="1152128"/>
            </a:xfrm>
            <a:prstGeom prst="rect">
              <a:avLst/>
            </a:prstGeom>
          </p:spPr>
        </p:pic>
        <p:pic>
          <p:nvPicPr>
            <p:cNvPr id="23" name="図 22">
              <a:extLst>
                <a:ext uri="{FF2B5EF4-FFF2-40B4-BE49-F238E27FC236}">
                  <a16:creationId xmlns:a16="http://schemas.microsoft.com/office/drawing/2014/main" id="{BCD0901D-9122-634C-85A2-38B31E26D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03648" y="5105062"/>
              <a:ext cx="1152128" cy="11521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83400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 dirty="0" smtClean="0"/>
              <a:t>SIMD</a:t>
            </a:r>
            <a:r>
              <a:rPr kumimoji="1" lang="ja-JP" altLang="en-US" dirty="0" smtClean="0"/>
              <a:t>の仕組み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79512" y="1124744"/>
            <a:ext cx="84946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400" dirty="0" smtClean="0">
                <a:solidFill>
                  <a:srgbClr val="011893"/>
                </a:solidFill>
              </a:rPr>
              <a:t>64</a:t>
            </a:r>
            <a:r>
              <a:rPr kumimoji="1" lang="ja-JP" altLang="en-US" sz="2400" dirty="0" smtClean="0"/>
              <a:t>ビットレジスタは倍精度実数を</a:t>
            </a:r>
            <a:r>
              <a:rPr kumimoji="1" lang="ja-JP" altLang="en-US" sz="2400" dirty="0" smtClean="0">
                <a:solidFill>
                  <a:srgbClr val="011893"/>
                </a:solidFill>
              </a:rPr>
              <a:t>一つ</a:t>
            </a:r>
            <a:r>
              <a:rPr kumimoji="1" lang="ja-JP" altLang="en-US" sz="2400" dirty="0" smtClean="0"/>
              <a:t>載せることができる</a:t>
            </a:r>
            <a:endParaRPr kumimoji="1" lang="en-US" altLang="ja-JP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 smtClean="0">
                <a:solidFill>
                  <a:srgbClr val="011893"/>
                </a:solidFill>
              </a:rPr>
              <a:t>128</a:t>
            </a:r>
            <a:r>
              <a:rPr lang="ja-JP" altLang="en-US" sz="2400" dirty="0" smtClean="0"/>
              <a:t>ビットレジスタなら、</a:t>
            </a:r>
            <a:r>
              <a:rPr lang="ja-JP" altLang="en-US" sz="2400" dirty="0" smtClean="0">
                <a:solidFill>
                  <a:srgbClr val="011893"/>
                </a:solidFill>
              </a:rPr>
              <a:t>二つ</a:t>
            </a:r>
            <a:r>
              <a:rPr lang="ja-JP" altLang="en-US" sz="2400" dirty="0" smtClean="0"/>
              <a:t>載せることができる</a:t>
            </a:r>
            <a:endParaRPr lang="en-US" altLang="ja-JP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 smtClean="0">
                <a:solidFill>
                  <a:srgbClr val="011893"/>
                </a:solidFill>
              </a:rPr>
              <a:t>256</a:t>
            </a:r>
            <a:r>
              <a:rPr lang="ja-JP" altLang="en-US" sz="2400" dirty="0" smtClean="0"/>
              <a:t>ビットレジスタなら、</a:t>
            </a:r>
            <a:r>
              <a:rPr lang="ja-JP" altLang="en-US" sz="2400" dirty="0">
                <a:solidFill>
                  <a:srgbClr val="011893"/>
                </a:solidFill>
              </a:rPr>
              <a:t>四</a:t>
            </a:r>
            <a:r>
              <a:rPr lang="ja-JP" altLang="en-US" sz="2400" dirty="0" smtClean="0">
                <a:solidFill>
                  <a:srgbClr val="011893"/>
                </a:solidFill>
              </a:rPr>
              <a:t>つ</a:t>
            </a:r>
            <a:r>
              <a:rPr lang="ja-JP" altLang="en-US" sz="2400" dirty="0" smtClean="0"/>
              <a:t>載せることができる</a:t>
            </a:r>
            <a:endParaRPr lang="ja-JP" altLang="en-US" sz="2400" dirty="0"/>
          </a:p>
        </p:txBody>
      </p:sp>
      <p:grpSp>
        <p:nvGrpSpPr>
          <p:cNvPr id="20" name="グループ化 19"/>
          <p:cNvGrpSpPr/>
          <p:nvPr/>
        </p:nvGrpSpPr>
        <p:grpSpPr>
          <a:xfrm>
            <a:off x="1979712" y="2708920"/>
            <a:ext cx="2592288" cy="1728192"/>
            <a:chOff x="827584" y="4941168"/>
            <a:chExt cx="1728192" cy="1316022"/>
          </a:xfrm>
        </p:grpSpPr>
        <p:pic>
          <p:nvPicPr>
            <p:cNvPr id="21" name="図 20">
              <a:extLst>
                <a:ext uri="{FF2B5EF4-FFF2-40B4-BE49-F238E27FC236}">
                  <a16:creationId xmlns:a16="http://schemas.microsoft.com/office/drawing/2014/main" id="{BCD0901D-9122-634C-85A2-38B31E26D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584" y="4941168"/>
              <a:ext cx="1152128" cy="1152128"/>
            </a:xfrm>
            <a:prstGeom prst="rect">
              <a:avLst/>
            </a:prstGeom>
          </p:spPr>
        </p:pic>
        <p:pic>
          <p:nvPicPr>
            <p:cNvPr id="22" name="図 21">
              <a:extLst>
                <a:ext uri="{FF2B5EF4-FFF2-40B4-BE49-F238E27FC236}">
                  <a16:creationId xmlns:a16="http://schemas.microsoft.com/office/drawing/2014/main" id="{BCD0901D-9122-634C-85A2-38B31E26D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03648" y="5105062"/>
              <a:ext cx="1152128" cy="1152128"/>
            </a:xfrm>
            <a:prstGeom prst="rect">
              <a:avLst/>
            </a:prstGeom>
          </p:spPr>
        </p:pic>
      </p:grpSp>
      <p:pic>
        <p:nvPicPr>
          <p:cNvPr id="23" name="図 22">
            <a:extLst>
              <a:ext uri="{FF2B5EF4-FFF2-40B4-BE49-F238E27FC236}">
                <a16:creationId xmlns:a16="http://schemas.microsoft.com/office/drawing/2014/main" id="{BCD0901D-9122-634C-85A2-38B31E26D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708920"/>
            <a:ext cx="1584176" cy="1584176"/>
          </a:xfrm>
          <a:prstGeom prst="rect">
            <a:avLst/>
          </a:prstGeom>
        </p:spPr>
      </p:pic>
      <p:cxnSp>
        <p:nvCxnSpPr>
          <p:cNvPr id="25" name="直線矢印コネクタ 24"/>
          <p:cNvCxnSpPr/>
          <p:nvPr/>
        </p:nvCxnSpPr>
        <p:spPr>
          <a:xfrm>
            <a:off x="1907704" y="4005064"/>
            <a:ext cx="1800200" cy="43204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/>
          <p:cNvSpPr txBox="1"/>
          <p:nvPr/>
        </p:nvSpPr>
        <p:spPr>
          <a:xfrm>
            <a:off x="2123728" y="4365104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128</a:t>
            </a:r>
            <a:r>
              <a:rPr kumimoji="1" lang="ja-JP" altLang="en-US" dirty="0" smtClean="0"/>
              <a:t>ビット</a:t>
            </a:r>
            <a:endParaRPr kumimoji="1" lang="ja-JP" altLang="en-US" dirty="0"/>
          </a:p>
        </p:txBody>
      </p:sp>
      <p:cxnSp>
        <p:nvCxnSpPr>
          <p:cNvPr id="28" name="直線矢印コネクタ 27"/>
          <p:cNvCxnSpPr>
            <a:endCxn id="23" idx="2"/>
          </p:cNvCxnSpPr>
          <p:nvPr/>
        </p:nvCxnSpPr>
        <p:spPr>
          <a:xfrm>
            <a:off x="179512" y="4077072"/>
            <a:ext cx="792088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テキスト ボックス 29"/>
          <p:cNvSpPr txBox="1"/>
          <p:nvPr/>
        </p:nvSpPr>
        <p:spPr>
          <a:xfrm>
            <a:off x="79628" y="43651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64</a:t>
            </a:r>
            <a:r>
              <a:rPr kumimoji="1" lang="ja-JP" altLang="en-US" dirty="0" smtClean="0"/>
              <a:t>ビット</a:t>
            </a:r>
            <a:endParaRPr kumimoji="1" lang="ja-JP" altLang="en-US" dirty="0"/>
          </a:p>
        </p:txBody>
      </p:sp>
      <p:grpSp>
        <p:nvGrpSpPr>
          <p:cNvPr id="39" name="グループ化 38"/>
          <p:cNvGrpSpPr/>
          <p:nvPr/>
        </p:nvGrpSpPr>
        <p:grpSpPr>
          <a:xfrm>
            <a:off x="4789038" y="2636912"/>
            <a:ext cx="4320480" cy="2160240"/>
            <a:chOff x="5148064" y="2924944"/>
            <a:chExt cx="4320480" cy="2160240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5148064" y="2924944"/>
              <a:ext cx="2592288" cy="1728192"/>
              <a:chOff x="827584" y="4941168"/>
              <a:chExt cx="1728192" cy="1316022"/>
            </a:xfrm>
          </p:grpSpPr>
          <p:pic>
            <p:nvPicPr>
              <p:cNvPr id="34" name="図 33">
                <a:extLst>
                  <a:ext uri="{FF2B5EF4-FFF2-40B4-BE49-F238E27FC236}">
                    <a16:creationId xmlns:a16="http://schemas.microsoft.com/office/drawing/2014/main" id="{BCD0901D-9122-634C-85A2-38B31E26D8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7584" y="4941168"/>
                <a:ext cx="1152128" cy="1152128"/>
              </a:xfrm>
              <a:prstGeom prst="rect">
                <a:avLst/>
              </a:prstGeom>
            </p:spPr>
          </p:pic>
          <p:pic>
            <p:nvPicPr>
              <p:cNvPr id="35" name="図 34">
                <a:extLst>
                  <a:ext uri="{FF2B5EF4-FFF2-40B4-BE49-F238E27FC236}">
                    <a16:creationId xmlns:a16="http://schemas.microsoft.com/office/drawing/2014/main" id="{BCD0901D-9122-634C-85A2-38B31E26D8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3648" y="5105062"/>
                <a:ext cx="1152128" cy="1152128"/>
              </a:xfrm>
              <a:prstGeom prst="rect">
                <a:avLst/>
              </a:prstGeom>
            </p:spPr>
          </p:pic>
        </p:grpSp>
        <p:grpSp>
          <p:nvGrpSpPr>
            <p:cNvPr id="36" name="グループ化 35"/>
            <p:cNvGrpSpPr/>
            <p:nvPr/>
          </p:nvGrpSpPr>
          <p:grpSpPr>
            <a:xfrm>
              <a:off x="6876256" y="3356992"/>
              <a:ext cx="2592288" cy="1728192"/>
              <a:chOff x="827584" y="4941168"/>
              <a:chExt cx="1728192" cy="1316022"/>
            </a:xfrm>
          </p:grpSpPr>
          <p:pic>
            <p:nvPicPr>
              <p:cNvPr id="37" name="図 36">
                <a:extLst>
                  <a:ext uri="{FF2B5EF4-FFF2-40B4-BE49-F238E27FC236}">
                    <a16:creationId xmlns:a16="http://schemas.microsoft.com/office/drawing/2014/main" id="{BCD0901D-9122-634C-85A2-38B31E26D8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7584" y="4941168"/>
                <a:ext cx="1152128" cy="1152128"/>
              </a:xfrm>
              <a:prstGeom prst="rect">
                <a:avLst/>
              </a:prstGeom>
            </p:spPr>
          </p:pic>
          <p:pic>
            <p:nvPicPr>
              <p:cNvPr id="38" name="図 37">
                <a:extLst>
                  <a:ext uri="{FF2B5EF4-FFF2-40B4-BE49-F238E27FC236}">
                    <a16:creationId xmlns:a16="http://schemas.microsoft.com/office/drawing/2014/main" id="{BCD0901D-9122-634C-85A2-38B31E26D8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3648" y="5105062"/>
                <a:ext cx="1152128" cy="1152128"/>
              </a:xfrm>
              <a:prstGeom prst="rect">
                <a:avLst/>
              </a:prstGeom>
            </p:spPr>
          </p:pic>
        </p:grpSp>
      </p:grpSp>
      <p:cxnSp>
        <p:nvCxnSpPr>
          <p:cNvPr id="40" name="直線矢印コネクタ 39"/>
          <p:cNvCxnSpPr/>
          <p:nvPr/>
        </p:nvCxnSpPr>
        <p:spPr>
          <a:xfrm>
            <a:off x="4788024" y="4005064"/>
            <a:ext cx="3456384" cy="8295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5652120" y="458112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256</a:t>
            </a:r>
            <a:r>
              <a:rPr kumimoji="1" lang="ja-JP" altLang="en-US" dirty="0" smtClean="0"/>
              <a:t>ビット</a:t>
            </a:r>
            <a:endParaRPr kumimoji="1" lang="ja-JP" altLang="en-US" dirty="0"/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323528" y="5301208"/>
            <a:ext cx="84249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/>
              <a:t>ビット幅が広く、データを一度に複数載せることができるレジスタを</a:t>
            </a:r>
            <a:r>
              <a:rPr kumimoji="1" lang="en-US" altLang="ja-JP" sz="2800" dirty="0" smtClean="0">
                <a:solidFill>
                  <a:srgbClr val="011893"/>
                </a:solidFill>
              </a:rPr>
              <a:t>SIMD</a:t>
            </a:r>
            <a:r>
              <a:rPr kumimoji="1" lang="ja-JP" altLang="en-US" sz="2800" dirty="0" smtClean="0">
                <a:solidFill>
                  <a:srgbClr val="011893"/>
                </a:solidFill>
              </a:rPr>
              <a:t>レジスタ</a:t>
            </a:r>
            <a:r>
              <a:rPr kumimoji="1" lang="ja-JP" altLang="en-US" sz="2800" dirty="0" smtClean="0"/>
              <a:t>と呼ぶ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237122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6AF5160-35E1-AF48-A4E3-6CABBA3E1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 dirty="0" smtClean="0"/>
              <a:t>SIMD</a:t>
            </a:r>
            <a:r>
              <a:rPr kumimoji="1" lang="ja-JP" altLang="en-US" dirty="0" smtClean="0"/>
              <a:t>とは何か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3528" y="1196752"/>
            <a:ext cx="8384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dirty="0" smtClean="0">
                <a:solidFill>
                  <a:srgbClr val="FF0000"/>
                </a:solidFill>
              </a:rPr>
              <a:t>S</a:t>
            </a:r>
            <a:r>
              <a:rPr kumimoji="1" lang="en-US" altLang="ja-JP" sz="3600" dirty="0" smtClean="0"/>
              <a:t>imultaneous </a:t>
            </a:r>
            <a:r>
              <a:rPr kumimoji="1" lang="en-US" altLang="ja-JP" sz="3600" dirty="0" smtClean="0">
                <a:solidFill>
                  <a:srgbClr val="FF0000"/>
                </a:solidFill>
              </a:rPr>
              <a:t>I</a:t>
            </a:r>
            <a:r>
              <a:rPr kumimoji="1" lang="en-US" altLang="ja-JP" sz="3600" dirty="0" smtClean="0"/>
              <a:t>nstruction </a:t>
            </a:r>
            <a:r>
              <a:rPr kumimoji="1" lang="en-US" altLang="ja-JP" sz="3600" dirty="0" smtClean="0">
                <a:solidFill>
                  <a:srgbClr val="FF0000"/>
                </a:solidFill>
              </a:rPr>
              <a:t>M</a:t>
            </a:r>
            <a:r>
              <a:rPr kumimoji="1" lang="en-US" altLang="ja-JP" sz="3600" dirty="0" smtClean="0"/>
              <a:t>ultiple </a:t>
            </a:r>
            <a:r>
              <a:rPr kumimoji="1" lang="en-US" altLang="ja-JP" sz="3600" dirty="0" smtClean="0">
                <a:solidFill>
                  <a:srgbClr val="FF0000"/>
                </a:solidFill>
              </a:rPr>
              <a:t>D</a:t>
            </a:r>
            <a:r>
              <a:rPr kumimoji="1" lang="en-US" altLang="ja-JP" sz="3600" dirty="0" smtClean="0"/>
              <a:t>ata</a:t>
            </a:r>
            <a:r>
              <a:rPr kumimoji="1" lang="ja-JP" altLang="en-US" sz="3600" dirty="0" smtClean="0"/>
              <a:t>の略</a:t>
            </a:r>
            <a:endParaRPr kumimoji="1" lang="ja-JP" altLang="en-US" sz="36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060848"/>
            <a:ext cx="86581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dirty="0" smtClean="0"/>
              <a:t>直訳すると「一つの命令、複数のデータ」</a:t>
            </a:r>
            <a:r>
              <a:rPr lang="en-US" altLang="ja-JP" sz="3200" dirty="0" smtClean="0"/>
              <a:t>(※)</a:t>
            </a:r>
            <a:endParaRPr kumimoji="1" lang="ja-JP" altLang="en-US" sz="32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691680" y="6309320"/>
            <a:ext cx="678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※</a:t>
            </a:r>
            <a:r>
              <a:rPr lang="ja-JP" altLang="en-US" dirty="0" smtClean="0"/>
              <a:t>フリンの分類</a:t>
            </a:r>
            <a:r>
              <a:rPr lang="en-US" altLang="ja-JP" dirty="0"/>
              <a:t>(</a:t>
            </a:r>
            <a:r>
              <a:rPr lang="en-US" altLang="ja-JP" dirty="0" smtClean="0"/>
              <a:t>Flynn’s </a:t>
            </a:r>
            <a:r>
              <a:rPr lang="en-US" altLang="ja-JP" dirty="0"/>
              <a:t>taxonomy</a:t>
            </a:r>
            <a:r>
              <a:rPr lang="en-US" altLang="ja-JP" dirty="0" smtClean="0"/>
              <a:t>)</a:t>
            </a:r>
            <a:r>
              <a:rPr lang="ja-JP" altLang="en-US" dirty="0" smtClean="0"/>
              <a:t>の一つだが、気にしなくて良い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619672" y="3356992"/>
            <a:ext cx="59046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 smtClean="0"/>
              <a:t>1</a:t>
            </a:r>
            <a:r>
              <a:rPr kumimoji="1" lang="ja-JP" altLang="en-US" sz="3200" dirty="0" smtClean="0"/>
              <a:t>サイクルで複数の計算を</a:t>
            </a:r>
            <a:endParaRPr kumimoji="1" lang="en-US" altLang="ja-JP" sz="3200" dirty="0" smtClean="0"/>
          </a:p>
          <a:p>
            <a:r>
              <a:rPr kumimoji="1" lang="ja-JP" altLang="en-US" sz="3200" dirty="0" smtClean="0"/>
              <a:t>同時に行うための工夫の一つ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76841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ja-JP" dirty="0" smtClean="0"/>
              <a:t>SIMD</a:t>
            </a:r>
            <a:r>
              <a:rPr lang="ja-JP" altLang="en-US" dirty="0" smtClean="0"/>
              <a:t>とは何か</a:t>
            </a:r>
            <a:endParaRPr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467544" y="1556792"/>
            <a:ext cx="823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科学計算に使われる汎用</a:t>
            </a:r>
            <a:r>
              <a:rPr kumimoji="1" lang="en-US" altLang="ja-JP" sz="2400" dirty="0" smtClean="0"/>
              <a:t>CPU</a:t>
            </a:r>
            <a:r>
              <a:rPr kumimoji="1" lang="ja-JP" altLang="en-US" sz="2400" dirty="0" smtClean="0"/>
              <a:t>は、ほぼ</a:t>
            </a:r>
            <a:r>
              <a:rPr kumimoji="1" lang="en-US" altLang="ja-JP" sz="2400" dirty="0" smtClean="0"/>
              <a:t>SIMD</a:t>
            </a:r>
            <a:r>
              <a:rPr kumimoji="1" lang="ja-JP" altLang="en-US" sz="2400" dirty="0" smtClean="0"/>
              <a:t>を採用している</a:t>
            </a:r>
            <a:endParaRPr kumimoji="1" lang="ja-JP" altLang="en-US" sz="24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403648" y="3284984"/>
            <a:ext cx="583525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 smtClean="0"/>
              <a:t>なぜ</a:t>
            </a:r>
            <a:r>
              <a:rPr kumimoji="1" lang="en-US" altLang="ja-JP" sz="3600" dirty="0" smtClean="0"/>
              <a:t>SIMD</a:t>
            </a:r>
            <a:r>
              <a:rPr kumimoji="1" lang="ja-JP" altLang="en-US" sz="3600" dirty="0" smtClean="0"/>
              <a:t>が必要か？</a:t>
            </a:r>
            <a:endParaRPr kumimoji="1" lang="en-US" altLang="ja-JP" sz="3600" dirty="0" smtClean="0"/>
          </a:p>
          <a:p>
            <a:r>
              <a:rPr lang="en-US" altLang="ja-JP" sz="3600" dirty="0" smtClean="0"/>
              <a:t>SIMD</a:t>
            </a:r>
            <a:r>
              <a:rPr lang="ja-JP" altLang="en-US" sz="3600" dirty="0" smtClean="0">
                <a:solidFill>
                  <a:srgbClr val="FF0000"/>
                </a:solidFill>
              </a:rPr>
              <a:t>化</a:t>
            </a:r>
            <a:r>
              <a:rPr lang="ja-JP" altLang="en-US" sz="3600" dirty="0" smtClean="0"/>
              <a:t>とは何か？</a:t>
            </a:r>
            <a:endParaRPr lang="en-US" altLang="ja-JP" sz="3600" dirty="0" smtClean="0"/>
          </a:p>
          <a:p>
            <a:r>
              <a:rPr kumimoji="1" lang="ja-JP" altLang="en-US" sz="3600" dirty="0" smtClean="0"/>
              <a:t>どうやって</a:t>
            </a:r>
            <a:r>
              <a:rPr kumimoji="1" lang="en-US" altLang="ja-JP" sz="3600" dirty="0" smtClean="0"/>
              <a:t>SIMD</a:t>
            </a:r>
            <a:r>
              <a:rPr kumimoji="1" lang="ja-JP" altLang="en-US" sz="3600" dirty="0" smtClean="0"/>
              <a:t>化するか？</a:t>
            </a:r>
            <a:endParaRPr kumimoji="1" lang="en-US" altLang="ja-JP" sz="3600" dirty="0" smtClean="0"/>
          </a:p>
        </p:txBody>
      </p:sp>
    </p:spTree>
    <p:extLst>
      <p:ext uri="{BB962C8B-B14F-4D97-AF65-F5344CB8AC3E}">
        <p14:creationId xmlns:p14="http://schemas.microsoft.com/office/powerpoint/2010/main" val="1212608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 smtClean="0"/>
              <a:t>計算機の仕組み</a:t>
            </a:r>
            <a:endParaRPr kumimoji="1" lang="ja-JP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F16BDB4-983D-6947-A428-17894305E5DA}"/>
              </a:ext>
            </a:extLst>
          </p:cNvPr>
          <p:cNvSpPr txBox="1"/>
          <p:nvPr/>
        </p:nvSpPr>
        <p:spPr bwMode="auto">
          <a:xfrm>
            <a:off x="1259632" y="1539949"/>
            <a:ext cx="6912768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rgbClr val="011893"/>
                </a:solidFill>
              </a:rPr>
              <a:t>メモリ</a:t>
            </a:r>
            <a:r>
              <a:rPr kumimoji="1" lang="ja-JP" altLang="en-US" sz="2800" dirty="0"/>
              <a:t>から</a:t>
            </a:r>
            <a:r>
              <a:rPr kumimoji="1" lang="ja-JP" altLang="en-US" sz="2800" dirty="0">
                <a:solidFill>
                  <a:srgbClr val="011893"/>
                </a:solidFill>
              </a:rPr>
              <a:t>データ</a:t>
            </a:r>
            <a:r>
              <a:rPr kumimoji="1" lang="ja-JP" altLang="en-US" sz="2800" dirty="0"/>
              <a:t>と</a:t>
            </a:r>
            <a:r>
              <a:rPr kumimoji="1" lang="ja-JP" altLang="en-US" sz="2800" dirty="0">
                <a:solidFill>
                  <a:srgbClr val="011893"/>
                </a:solidFill>
              </a:rPr>
              <a:t>命令</a:t>
            </a:r>
            <a:r>
              <a:rPr kumimoji="1" lang="ja-JP" altLang="en-US" sz="2800" dirty="0"/>
              <a:t>を取ってきて</a:t>
            </a:r>
            <a:endParaRPr kumimoji="1" lang="en-US" altLang="ja-JP" sz="2800" dirty="0"/>
          </a:p>
          <a:p>
            <a:r>
              <a:rPr lang="ja-JP" altLang="en-US" sz="2800" dirty="0">
                <a:solidFill>
                  <a:srgbClr val="011893"/>
                </a:solidFill>
              </a:rPr>
              <a:t>演算機</a:t>
            </a:r>
            <a:r>
              <a:rPr lang="ja-JP" altLang="en-US" sz="2800" dirty="0"/>
              <a:t>に投げ</a:t>
            </a:r>
            <a:endParaRPr lang="en-US" altLang="ja-JP" sz="2800" dirty="0"/>
          </a:p>
          <a:p>
            <a:r>
              <a:rPr kumimoji="1" lang="ja-JP" altLang="en-US" sz="2800" dirty="0"/>
              <a:t>演算結果を</a:t>
            </a:r>
            <a:r>
              <a:rPr kumimoji="1" lang="ja-JP" altLang="en-US" sz="2800" dirty="0">
                <a:solidFill>
                  <a:srgbClr val="011893"/>
                </a:solidFill>
              </a:rPr>
              <a:t>メモリ</a:t>
            </a:r>
            <a:r>
              <a:rPr kumimoji="1" lang="ja-JP" altLang="en-US" sz="2800" dirty="0"/>
              <a:t>に書き戻す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2C6CDE1-88CC-4E4E-9CA3-F576F7D004C0}"/>
              </a:ext>
            </a:extLst>
          </p:cNvPr>
          <p:cNvSpPr txBox="1"/>
          <p:nvPr/>
        </p:nvSpPr>
        <p:spPr bwMode="auto">
          <a:xfrm>
            <a:off x="251520" y="908720"/>
            <a:ext cx="2024913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計算機とは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DDC6CB9-213B-2F4C-822A-26421AD336B7}"/>
              </a:ext>
            </a:extLst>
          </p:cNvPr>
          <p:cNvSpPr txBox="1"/>
          <p:nvPr/>
        </p:nvSpPr>
        <p:spPr bwMode="auto">
          <a:xfrm>
            <a:off x="6732240" y="2852936"/>
            <a:ext cx="223651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装置のこと</a:t>
            </a:r>
            <a:endParaRPr kumimoji="1" lang="ja-JP" altLang="en-US" sz="3200" dirty="0"/>
          </a:p>
        </p:txBody>
      </p:sp>
      <p:pic>
        <p:nvPicPr>
          <p:cNvPr id="6" name="Picture 2" descr="ä¼ç¤¾ã®å»ºç©ã®ã¢ã¤ã³ã³ï¼å·¥å ´ï¼">
            <a:extLst>
              <a:ext uri="{FF2B5EF4-FFF2-40B4-BE49-F238E27FC236}">
                <a16:creationId xmlns:a16="http://schemas.microsoft.com/office/drawing/2014/main" id="{393131F0-FC72-EF4D-9793-C7ECEB855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5525463"/>
            <a:ext cx="765429" cy="711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ä¼ç¤¾ã®å»ºç©ã®ã¢ã¤ã³ã³ï¼å·¥å ´ï¼">
            <a:extLst>
              <a:ext uri="{FF2B5EF4-FFF2-40B4-BE49-F238E27FC236}">
                <a16:creationId xmlns:a16="http://schemas.microsoft.com/office/drawing/2014/main" id="{F2CA7FE7-3E7E-184F-8DD8-C0D35E884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5525463"/>
            <a:ext cx="765429" cy="711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CPUã®ã¤ã©ã¹ãï¼ã³ã³ãã¥ã¼ã¿ã¼ï¼">
            <a:extLst>
              <a:ext uri="{FF2B5EF4-FFF2-40B4-BE49-F238E27FC236}">
                <a16:creationId xmlns:a16="http://schemas.microsoft.com/office/drawing/2014/main" id="{80D3F8F8-7617-C949-AB0D-1DD5380EA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445343"/>
            <a:ext cx="1055530" cy="91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ã¡ã¢ãªã¼ã®ã¤ã©ã¹ãï¼ã³ã³ãã¥ã¼ã¿ã¼ï¼">
            <a:extLst>
              <a:ext uri="{FF2B5EF4-FFF2-40B4-BE49-F238E27FC236}">
                <a16:creationId xmlns:a16="http://schemas.microsoft.com/office/drawing/2014/main" id="{104D63E6-2577-8542-A658-11052C578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4488451"/>
            <a:ext cx="933992" cy="94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D1549FAE-B5F4-7844-A840-A3FEC72A26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4288" y="5424555"/>
            <a:ext cx="1327459" cy="1028781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A583D58C-7927-1948-B6A8-78AFEFF2FC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7824" y="4494520"/>
            <a:ext cx="739140" cy="739140"/>
          </a:xfrm>
          <a:prstGeom prst="rect">
            <a:avLst/>
          </a:prstGeom>
        </p:spPr>
      </p:pic>
      <p:sp>
        <p:nvSpPr>
          <p:cNvPr id="13" name="左矢印 12">
            <a:extLst>
              <a:ext uri="{FF2B5EF4-FFF2-40B4-BE49-F238E27FC236}">
                <a16:creationId xmlns:a16="http://schemas.microsoft.com/office/drawing/2014/main" id="{10A4E3BA-8093-A042-8F99-743013DB7532}"/>
              </a:ext>
            </a:extLst>
          </p:cNvPr>
          <p:cNvSpPr/>
          <p:nvPr/>
        </p:nvSpPr>
        <p:spPr>
          <a:xfrm>
            <a:off x="3813324" y="4667240"/>
            <a:ext cx="538480" cy="345440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14" name="左矢印 13">
            <a:extLst>
              <a:ext uri="{FF2B5EF4-FFF2-40B4-BE49-F238E27FC236}">
                <a16:creationId xmlns:a16="http://schemas.microsoft.com/office/drawing/2014/main" id="{83A70074-F6DC-F54D-A1B1-0FCC7D03A02A}"/>
              </a:ext>
            </a:extLst>
          </p:cNvPr>
          <p:cNvSpPr/>
          <p:nvPr/>
        </p:nvSpPr>
        <p:spPr>
          <a:xfrm rot="10800000">
            <a:off x="4565164" y="5612120"/>
            <a:ext cx="538480" cy="345440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000000"/>
              </a:solidFill>
            </a:endParaRP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39C17C6-D371-6146-BEEE-3D853EC186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3824" y="5398760"/>
            <a:ext cx="739140" cy="739140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DD21EE0-C9AE-BD4E-BB4B-77B9CE3F2481}"/>
              </a:ext>
            </a:extLst>
          </p:cNvPr>
          <p:cNvSpPr txBox="1"/>
          <p:nvPr/>
        </p:nvSpPr>
        <p:spPr bwMode="auto">
          <a:xfrm>
            <a:off x="3020844" y="4149080"/>
            <a:ext cx="80663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kumimoji="1" lang="ja-JP" altLang="en-US" sz="2000" dirty="0"/>
              <a:t>データ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88437536-1408-3B40-A8FD-8945EBB962AA}"/>
              </a:ext>
            </a:extLst>
          </p:cNvPr>
          <p:cNvSpPr txBox="1"/>
          <p:nvPr/>
        </p:nvSpPr>
        <p:spPr bwMode="auto">
          <a:xfrm>
            <a:off x="5042684" y="5012680"/>
            <a:ext cx="121058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kumimoji="1" lang="ja-JP" altLang="en-US" sz="2000" dirty="0"/>
              <a:t>演算結果</a:t>
            </a: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58198D72-8F80-BC41-A9F1-7E8938AB65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5084" y="5043160"/>
            <a:ext cx="823478" cy="646430"/>
          </a:xfrm>
          <a:prstGeom prst="rect">
            <a:avLst/>
          </a:prstGeom>
        </p:spPr>
      </p:pic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DDD21EE0-C9AE-BD4E-BB4B-77B9CE3F2481}"/>
              </a:ext>
            </a:extLst>
          </p:cNvPr>
          <p:cNvSpPr txBox="1"/>
          <p:nvPr/>
        </p:nvSpPr>
        <p:spPr bwMode="auto">
          <a:xfrm>
            <a:off x="899592" y="3797271"/>
            <a:ext cx="67839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lang="en-US" altLang="ja-JP" sz="2000" dirty="0" smtClean="0"/>
              <a:t>CP</a:t>
            </a:r>
            <a:r>
              <a:rPr lang="en-US" altLang="ja-JP" sz="2000" dirty="0"/>
              <a:t>U</a:t>
            </a:r>
            <a:endParaRPr kumimoji="1" lang="ja-JP" altLang="en-US" sz="2000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DD21EE0-C9AE-BD4E-BB4B-77B9CE3F2481}"/>
              </a:ext>
            </a:extLst>
          </p:cNvPr>
          <p:cNvSpPr txBox="1"/>
          <p:nvPr/>
        </p:nvSpPr>
        <p:spPr bwMode="auto">
          <a:xfrm>
            <a:off x="7380312" y="3840379"/>
            <a:ext cx="95410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lang="ja-JP" altLang="en-US" sz="2000" dirty="0"/>
              <a:t>メモリ</a:t>
            </a:r>
            <a:endParaRPr kumimoji="1" lang="ja-JP" altLang="en-US" sz="20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79512" y="623731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演算</a:t>
            </a:r>
            <a:r>
              <a:rPr lang="ja-JP" altLang="en-US" dirty="0"/>
              <a:t>器</a:t>
            </a:r>
            <a:endParaRPr kumimoji="1" lang="ja-JP" altLang="en-US" dirty="0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1259632" y="622802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mtClean="0"/>
              <a:t>演算</a:t>
            </a:r>
            <a:r>
              <a:rPr lang="ja-JP" altLang="en-US"/>
              <a:t>器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5854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 smtClean="0"/>
              <a:t>計算機の仕組み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83568" y="1556792"/>
            <a:ext cx="7981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dirty="0" smtClean="0"/>
              <a:t>データを</a:t>
            </a:r>
            <a:r>
              <a:rPr lang="ja-JP" altLang="en-US" sz="3200" dirty="0" smtClean="0">
                <a:solidFill>
                  <a:srgbClr val="011893"/>
                </a:solidFill>
              </a:rPr>
              <a:t>レジスタ</a:t>
            </a:r>
            <a:r>
              <a:rPr lang="ja-JP" altLang="en-US" sz="3200" dirty="0" smtClean="0"/>
              <a:t>に載せて</a:t>
            </a:r>
            <a:r>
              <a:rPr lang="ja-JP" altLang="en-US" sz="3200" dirty="0" smtClean="0">
                <a:solidFill>
                  <a:srgbClr val="011893"/>
                </a:solidFill>
              </a:rPr>
              <a:t>演算器</a:t>
            </a:r>
            <a:r>
              <a:rPr lang="ja-JP" altLang="en-US" sz="3200" dirty="0" smtClean="0"/>
              <a:t>に投げる</a:t>
            </a:r>
            <a:endParaRPr lang="en-US" altLang="ja-JP" sz="3200" dirty="0" smtClean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2C6CDE1-88CC-4E4E-9CA3-F576F7D004C0}"/>
              </a:ext>
            </a:extLst>
          </p:cNvPr>
          <p:cNvSpPr txBox="1"/>
          <p:nvPr/>
        </p:nvSpPr>
        <p:spPr bwMode="auto">
          <a:xfrm>
            <a:off x="251520" y="908720"/>
            <a:ext cx="182614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計算機は</a:t>
            </a:r>
            <a:endParaRPr kumimoji="1" lang="ja-JP" altLang="en-US" sz="32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DDC6CB9-213B-2F4C-822A-26421AD336B7}"/>
              </a:ext>
            </a:extLst>
          </p:cNvPr>
          <p:cNvSpPr txBox="1"/>
          <p:nvPr/>
        </p:nvSpPr>
        <p:spPr bwMode="auto">
          <a:xfrm>
            <a:off x="6012160" y="2276872"/>
            <a:ext cx="305724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r>
              <a:rPr lang="ja-JP" altLang="en-US" sz="3200" dirty="0" smtClean="0"/>
              <a:t>ことで計算する</a:t>
            </a:r>
            <a:endParaRPr kumimoji="1" lang="ja-JP" altLang="en-US" sz="3200" dirty="0"/>
          </a:p>
        </p:txBody>
      </p:sp>
      <p:sp>
        <p:nvSpPr>
          <p:cNvPr id="7" name="AutoShape 4" descr="木製パレットのイラスト（荷台）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1026" name="Picture 2" descr="木製パレットのイラスト（荷台）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853847"/>
            <a:ext cx="1728192" cy="1447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荷物が載った木製パレットのイラスト（荷台）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3212976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ä¼ç¤¾ã®å»ºç©ã®ã¢ã¤ã³ã³ï¼å·¥å ´ï¼">
            <a:extLst>
              <a:ext uri="{FF2B5EF4-FFF2-40B4-BE49-F238E27FC236}">
                <a16:creationId xmlns:a16="http://schemas.microsoft.com/office/drawing/2014/main" id="{393131F0-FC72-EF4D-9793-C7ECEB855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4077072"/>
            <a:ext cx="1440160" cy="1339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左矢印 10">
            <a:extLst>
              <a:ext uri="{FF2B5EF4-FFF2-40B4-BE49-F238E27FC236}">
                <a16:creationId xmlns:a16="http://schemas.microsoft.com/office/drawing/2014/main" id="{10A4E3BA-8093-A042-8F99-743013DB7532}"/>
              </a:ext>
            </a:extLst>
          </p:cNvPr>
          <p:cNvSpPr/>
          <p:nvPr/>
        </p:nvSpPr>
        <p:spPr>
          <a:xfrm rot="18900000">
            <a:off x="4860693" y="5295431"/>
            <a:ext cx="574745" cy="443603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12" name="左矢印 11">
            <a:extLst>
              <a:ext uri="{FF2B5EF4-FFF2-40B4-BE49-F238E27FC236}">
                <a16:creationId xmlns:a16="http://schemas.microsoft.com/office/drawing/2014/main" id="{10A4E3BA-8093-A042-8F99-743013DB7532}"/>
              </a:ext>
            </a:extLst>
          </p:cNvPr>
          <p:cNvSpPr/>
          <p:nvPr/>
        </p:nvSpPr>
        <p:spPr>
          <a:xfrm rot="13500000">
            <a:off x="4860693" y="4215311"/>
            <a:ext cx="574745" cy="443603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000000"/>
              </a:solidFill>
            </a:endParaRPr>
          </a:p>
        </p:txBody>
      </p:sp>
      <p:pic>
        <p:nvPicPr>
          <p:cNvPr id="13" name="Picture 4" descr="荷物が載った木製パレットのイラスト（荷台）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5013176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テキスト ボックス 5"/>
          <p:cNvSpPr txBox="1"/>
          <p:nvPr/>
        </p:nvSpPr>
        <p:spPr>
          <a:xfrm>
            <a:off x="755576" y="349380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レジスタ</a:t>
            </a:r>
            <a:endParaRPr kumimoji="1" lang="ja-JP" altLang="en-US" sz="24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3419872" y="270892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データ</a:t>
            </a:r>
            <a:endParaRPr lang="en-US" altLang="ja-JP" sz="2400" dirty="0" smtClean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6092552" y="372541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演算</a:t>
            </a:r>
            <a:r>
              <a:rPr lang="ja-JP" altLang="en-US" sz="2400" dirty="0"/>
              <a:t>器</a:t>
            </a:r>
            <a:endParaRPr kumimoji="1" lang="ja-JP" altLang="en-US" sz="2400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3372252" y="458112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演算</a:t>
            </a:r>
            <a:r>
              <a:rPr lang="ja-JP" altLang="en-US" sz="2400" dirty="0"/>
              <a:t>結果</a:t>
            </a:r>
            <a:endParaRPr kumimoji="1" lang="ja-JP" altLang="en-US" sz="24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30713" y="6381328"/>
            <a:ext cx="710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データをレジスタに載せて計算し、結果もレジスタに帰ってくる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1415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 smtClean="0"/>
              <a:t>計算機の仕組み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3528" y="1484784"/>
            <a:ext cx="8494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solidFill>
                  <a:srgbClr val="011893"/>
                </a:solidFill>
              </a:rPr>
              <a:t>整数</a:t>
            </a:r>
            <a:r>
              <a:rPr kumimoji="1" lang="ja-JP" altLang="en-US" sz="2400" dirty="0" smtClean="0"/>
              <a:t>と</a:t>
            </a:r>
            <a:r>
              <a:rPr kumimoji="1" lang="ja-JP" altLang="en-US" sz="2400" dirty="0" smtClean="0">
                <a:solidFill>
                  <a:srgbClr val="011893"/>
                </a:solidFill>
              </a:rPr>
              <a:t>浮動小数点数</a:t>
            </a:r>
            <a:r>
              <a:rPr kumimoji="1" lang="ja-JP" altLang="en-US" sz="2400" dirty="0" smtClean="0"/>
              <a:t>は異なる</a:t>
            </a:r>
            <a:r>
              <a:rPr kumimoji="1" lang="ja-JP" altLang="en-US" sz="2400" dirty="0" smtClean="0">
                <a:solidFill>
                  <a:srgbClr val="011893"/>
                </a:solidFill>
              </a:rPr>
              <a:t>レジスタ</a:t>
            </a:r>
            <a:r>
              <a:rPr kumimoji="1" lang="ja-JP" altLang="en-US" sz="2400" dirty="0" smtClean="0"/>
              <a:t>、異なる</a:t>
            </a:r>
            <a:r>
              <a:rPr kumimoji="1" lang="ja-JP" altLang="en-US" sz="2400" dirty="0" smtClean="0">
                <a:solidFill>
                  <a:srgbClr val="011893"/>
                </a:solidFill>
              </a:rPr>
              <a:t>演算器</a:t>
            </a:r>
            <a:r>
              <a:rPr kumimoji="1" lang="ja-JP" altLang="en-US" sz="2400" dirty="0" smtClean="0"/>
              <a:t>を使う</a:t>
            </a:r>
            <a:endParaRPr kumimoji="1" lang="ja-JP" altLang="en-US" sz="2400" dirty="0"/>
          </a:p>
        </p:txBody>
      </p:sp>
      <p:pic>
        <p:nvPicPr>
          <p:cNvPr id="2050" name="Picture 2" descr="樹脂パレットのイラスト（荷台）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924944"/>
            <a:ext cx="1719594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木製パレットのイラスト（荷台）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2852936"/>
            <a:ext cx="1728192" cy="1447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テキスト ボックス 5"/>
          <p:cNvSpPr txBox="1"/>
          <p:nvPr/>
        </p:nvSpPr>
        <p:spPr>
          <a:xfrm>
            <a:off x="1259632" y="2420888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整数</a:t>
            </a:r>
            <a:r>
              <a:rPr kumimoji="1" lang="ja-JP" altLang="en-US" sz="2400" dirty="0" smtClean="0"/>
              <a:t>レジスタ</a:t>
            </a:r>
            <a:endParaRPr kumimoji="1" lang="en-US" altLang="ja-JP" sz="2400" dirty="0" smtClean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713689" y="2420888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浮動小数点レジスタ</a:t>
            </a:r>
            <a:endParaRPr kumimoji="1" lang="ja-JP" altLang="en-US" sz="2400" dirty="0"/>
          </a:p>
        </p:txBody>
      </p:sp>
      <p:pic>
        <p:nvPicPr>
          <p:cNvPr id="8" name="Picture 2" descr="ä¼ç¤¾ã®å»ºç©ã®ã¢ã¤ã³ã³ï¼å·¥å ´ï¼">
            <a:extLst>
              <a:ext uri="{FF2B5EF4-FFF2-40B4-BE49-F238E27FC236}">
                <a16:creationId xmlns:a16="http://schemas.microsoft.com/office/drawing/2014/main" id="{393131F0-FC72-EF4D-9793-C7ECEB855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5373216"/>
            <a:ext cx="1053020" cy="97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/>
          <p:cNvSpPr txBox="1"/>
          <p:nvPr/>
        </p:nvSpPr>
        <p:spPr>
          <a:xfrm>
            <a:off x="1331640" y="630932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整数</a:t>
            </a:r>
            <a:r>
              <a:rPr lang="ja-JP" altLang="en-US" sz="2400" dirty="0" smtClean="0"/>
              <a:t>演算器</a:t>
            </a:r>
            <a:endParaRPr kumimoji="1" lang="ja-JP" altLang="en-US" sz="2400" dirty="0"/>
          </a:p>
        </p:txBody>
      </p:sp>
      <p:pic>
        <p:nvPicPr>
          <p:cNvPr id="10" name="Picture 2" descr="ä¼ç¤¾ã®å»ºç©ã®ã¢ã¤ã³ã³ï¼å·¥å ´ï¼">
            <a:extLst>
              <a:ext uri="{FF2B5EF4-FFF2-40B4-BE49-F238E27FC236}">
                <a16:creationId xmlns:a16="http://schemas.microsoft.com/office/drawing/2014/main" id="{393131F0-FC72-EF4D-9793-C7ECEB855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8771" y="5373216"/>
            <a:ext cx="1053020" cy="97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テキスト ボックス 10"/>
          <p:cNvSpPr txBox="1"/>
          <p:nvPr/>
        </p:nvSpPr>
        <p:spPr>
          <a:xfrm>
            <a:off x="5148064" y="6309320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浮動小数演算器</a:t>
            </a:r>
            <a:endParaRPr kumimoji="1" lang="ja-JP" altLang="en-US" sz="2400" dirty="0"/>
          </a:p>
        </p:txBody>
      </p:sp>
      <p:sp>
        <p:nvSpPr>
          <p:cNvPr id="4" name="上下矢印 3"/>
          <p:cNvSpPr/>
          <p:nvPr/>
        </p:nvSpPr>
        <p:spPr>
          <a:xfrm>
            <a:off x="2051720" y="4509120"/>
            <a:ext cx="432048" cy="784104"/>
          </a:xfrm>
          <a:prstGeom prst="up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上下矢印 12"/>
          <p:cNvSpPr/>
          <p:nvPr/>
        </p:nvSpPr>
        <p:spPr>
          <a:xfrm>
            <a:off x="6012160" y="4509120"/>
            <a:ext cx="432048" cy="784104"/>
          </a:xfrm>
          <a:prstGeom prst="up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51520" y="472514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整数</a:t>
            </a:r>
            <a:r>
              <a:rPr lang="ja-JP" altLang="en-US" sz="1400" dirty="0" smtClean="0"/>
              <a:t>レジスタ</a:t>
            </a:r>
            <a:endParaRPr lang="en-US" altLang="ja-JP" sz="1400" dirty="0" smtClean="0"/>
          </a:p>
          <a:p>
            <a:r>
              <a:rPr kumimoji="1" lang="ja-JP" altLang="en-US" sz="1400" dirty="0" smtClean="0"/>
              <a:t>しか受け付けない</a:t>
            </a:r>
            <a:endParaRPr kumimoji="1" lang="ja-JP" altLang="en-US" sz="14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804248" y="4633972"/>
            <a:ext cx="18004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 smtClean="0"/>
              <a:t>浮動</a:t>
            </a:r>
            <a:r>
              <a:rPr lang="ja-JP" altLang="en-US" sz="1400" dirty="0"/>
              <a:t>小</a:t>
            </a:r>
            <a:r>
              <a:rPr lang="ja-JP" altLang="en-US" sz="1400" dirty="0" smtClean="0"/>
              <a:t>数</a:t>
            </a:r>
            <a:r>
              <a:rPr lang="ja-JP" altLang="en-US" sz="1400" dirty="0"/>
              <a:t>点</a:t>
            </a:r>
            <a:r>
              <a:rPr lang="ja-JP" altLang="en-US" sz="1400" dirty="0" smtClean="0"/>
              <a:t>レジスタ</a:t>
            </a:r>
            <a:endParaRPr lang="en-US" altLang="ja-JP" sz="1400" dirty="0" smtClean="0"/>
          </a:p>
          <a:p>
            <a:r>
              <a:rPr kumimoji="1" lang="ja-JP" altLang="en-US" sz="1400" dirty="0" smtClean="0"/>
              <a:t>しか受け付けない</a:t>
            </a:r>
            <a:endParaRPr kumimoji="1" lang="ja-JP" altLang="en-US" sz="1400" dirty="0"/>
          </a:p>
        </p:txBody>
      </p:sp>
      <p:sp>
        <p:nvSpPr>
          <p:cNvPr id="14" name="上下矢印 13"/>
          <p:cNvSpPr/>
          <p:nvPr/>
        </p:nvSpPr>
        <p:spPr>
          <a:xfrm rot="18317732">
            <a:off x="4036061" y="3765030"/>
            <a:ext cx="280031" cy="2360587"/>
          </a:xfrm>
          <a:prstGeom prst="upDown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上下矢印 17"/>
          <p:cNvSpPr/>
          <p:nvPr/>
        </p:nvSpPr>
        <p:spPr>
          <a:xfrm rot="3301484">
            <a:off x="4032664" y="3760087"/>
            <a:ext cx="280031" cy="2360587"/>
          </a:xfrm>
          <a:prstGeom prst="upDown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52" name="Picture 4" descr="バツのマークのイラスト「×」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4509120"/>
            <a:ext cx="936104" cy="936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538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 smtClean="0"/>
              <a:t>計算機の仕組み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55576" y="1124744"/>
            <a:ext cx="703750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/>
              <a:t>レジスタには</a:t>
            </a:r>
            <a:r>
              <a:rPr kumimoji="1" lang="ja-JP" altLang="en-US" sz="3200" dirty="0" smtClean="0">
                <a:solidFill>
                  <a:srgbClr val="011893"/>
                </a:solidFill>
              </a:rPr>
              <a:t>長さ</a:t>
            </a:r>
            <a:r>
              <a:rPr kumimoji="1" lang="ja-JP" altLang="en-US" sz="3200" dirty="0" smtClean="0"/>
              <a:t>がある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レジスタの長さは</a:t>
            </a:r>
            <a:r>
              <a:rPr lang="ja-JP" altLang="en-US" sz="3200" dirty="0" smtClean="0">
                <a:solidFill>
                  <a:srgbClr val="011893"/>
                </a:solidFill>
              </a:rPr>
              <a:t>ビット数</a:t>
            </a:r>
            <a:r>
              <a:rPr lang="en-US" altLang="ja-JP" sz="3200" dirty="0" smtClean="0"/>
              <a:t>(bit)</a:t>
            </a:r>
            <a:r>
              <a:rPr lang="ja-JP" altLang="en-US" sz="3200" dirty="0" smtClean="0"/>
              <a:t>で表す</a:t>
            </a:r>
            <a:endParaRPr lang="en-US" altLang="ja-JP" sz="3200" dirty="0" smtClean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187624" y="23488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32</a:t>
            </a:r>
            <a:r>
              <a:rPr kumimoji="1" lang="ja-JP" altLang="en-US" sz="2400" dirty="0" smtClean="0"/>
              <a:t>ビットレジスタ</a:t>
            </a:r>
            <a:endParaRPr kumimoji="1" lang="ja-JP" altLang="en-US" sz="24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72000" y="23488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64</a:t>
            </a:r>
            <a:r>
              <a:rPr kumimoji="1" lang="ja-JP" altLang="en-US" sz="2400" dirty="0" smtClean="0"/>
              <a:t>ビットレジスタ</a:t>
            </a:r>
            <a:endParaRPr kumimoji="1" lang="ja-JP" altLang="en-US" sz="24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043608" y="4437112"/>
            <a:ext cx="66479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ハードウェアやソフトウェアの「ビット数」は</a:t>
            </a:r>
            <a:endParaRPr lang="en-US" altLang="ja-JP" sz="2400" dirty="0" smtClean="0"/>
          </a:p>
          <a:p>
            <a:r>
              <a:rPr lang="ja-JP" altLang="en-US" sz="2400" dirty="0" smtClean="0"/>
              <a:t>対応する</a:t>
            </a:r>
            <a:r>
              <a:rPr lang="ja-JP" altLang="en-US" sz="2400" dirty="0" smtClean="0">
                <a:solidFill>
                  <a:srgbClr val="011893"/>
                </a:solidFill>
              </a:rPr>
              <a:t>整数レジスタ</a:t>
            </a:r>
            <a:r>
              <a:rPr lang="ja-JP" altLang="en-US" sz="2400" dirty="0" smtClean="0"/>
              <a:t>のビット数で決まる</a:t>
            </a:r>
            <a:endParaRPr kumimoji="1" lang="ja-JP" altLang="en-US" sz="24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79512" y="573325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ファミコン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23528" y="6093296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8</a:t>
            </a:r>
            <a:r>
              <a:rPr kumimoji="1" lang="ja-JP" altLang="en-US" dirty="0" smtClean="0"/>
              <a:t>ビット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123728" y="573325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スーファミ</a:t>
            </a:r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2238708" y="60932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16</a:t>
            </a:r>
            <a:r>
              <a:rPr kumimoji="1" lang="ja-JP" altLang="en-US" dirty="0" smtClean="0"/>
              <a:t>ビット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184664" y="573325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プレステ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4211960" y="60932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32</a:t>
            </a:r>
            <a:r>
              <a:rPr kumimoji="1" lang="ja-JP" altLang="en-US" dirty="0" smtClean="0"/>
              <a:t>ビット</a:t>
            </a:r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5956408" y="5733256"/>
            <a:ext cx="1927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NINTENDO64</a:t>
            </a:r>
            <a:endParaRPr kumimoji="1" lang="ja-JP" altLang="en-US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6212392" y="6093296"/>
            <a:ext cx="1167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64</a:t>
            </a:r>
            <a:r>
              <a:rPr kumimoji="1" lang="ja-JP" altLang="en-US" dirty="0" smtClean="0"/>
              <a:t>ビット</a:t>
            </a:r>
            <a:endParaRPr kumimoji="1" lang="ja-JP" altLang="en-US" dirty="0"/>
          </a:p>
        </p:txBody>
      </p:sp>
      <p:sp>
        <p:nvSpPr>
          <p:cNvPr id="19" name="右矢印 18"/>
          <p:cNvSpPr/>
          <p:nvPr/>
        </p:nvSpPr>
        <p:spPr>
          <a:xfrm>
            <a:off x="1619672" y="5877272"/>
            <a:ext cx="360040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右矢印 19"/>
          <p:cNvSpPr/>
          <p:nvPr/>
        </p:nvSpPr>
        <p:spPr>
          <a:xfrm>
            <a:off x="3635896" y="5877272"/>
            <a:ext cx="360040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右矢印 20"/>
          <p:cNvSpPr/>
          <p:nvPr/>
        </p:nvSpPr>
        <p:spPr>
          <a:xfrm>
            <a:off x="5436096" y="5877272"/>
            <a:ext cx="360040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右矢印 21"/>
          <p:cNvSpPr/>
          <p:nvPr/>
        </p:nvSpPr>
        <p:spPr>
          <a:xfrm>
            <a:off x="7668344" y="5877272"/>
            <a:ext cx="360040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8100392" y="587727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・・・</a:t>
            </a:r>
            <a:endParaRPr kumimoji="1" lang="ja-JP" altLang="en-US" dirty="0"/>
          </a:p>
        </p:txBody>
      </p:sp>
      <p:pic>
        <p:nvPicPr>
          <p:cNvPr id="24" name="Picture 2" descr="樹脂パレットのイラスト（荷台）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924944"/>
            <a:ext cx="1719594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樹脂パレットのイラスト（荷台）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598" y="2780928"/>
            <a:ext cx="1719594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樹脂パレットのイラスト（荷台）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694" y="3140968"/>
            <a:ext cx="1719594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4841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 smtClean="0"/>
              <a:t>計算機の仕組み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27584" y="1124744"/>
            <a:ext cx="757130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dirty="0" smtClean="0"/>
              <a:t>数値計算では、主に</a:t>
            </a:r>
            <a:r>
              <a:rPr lang="ja-JP" altLang="en-US" sz="3200" dirty="0" smtClean="0">
                <a:solidFill>
                  <a:srgbClr val="011893"/>
                </a:solidFill>
              </a:rPr>
              <a:t>倍精度実数</a:t>
            </a:r>
            <a:r>
              <a:rPr lang="ja-JP" altLang="en-US" sz="3200" dirty="0" smtClean="0"/>
              <a:t>を用いる</a:t>
            </a:r>
            <a:endParaRPr lang="en-US" altLang="ja-JP" sz="3200" dirty="0" smtClean="0"/>
          </a:p>
          <a:p>
            <a:r>
              <a:rPr lang="ja-JP" altLang="en-US" sz="3200" dirty="0" smtClean="0"/>
              <a:t>倍精度実数は</a:t>
            </a:r>
            <a:r>
              <a:rPr lang="en-US" altLang="ja-JP" sz="3200" dirty="0" smtClean="0">
                <a:solidFill>
                  <a:srgbClr val="011893"/>
                </a:solidFill>
              </a:rPr>
              <a:t>64</a:t>
            </a:r>
            <a:r>
              <a:rPr lang="ja-JP" altLang="en-US" sz="3200" dirty="0" smtClean="0">
                <a:solidFill>
                  <a:srgbClr val="011893"/>
                </a:solidFill>
              </a:rPr>
              <a:t>ビット</a:t>
            </a:r>
            <a:r>
              <a:rPr lang="ja-JP" altLang="en-US" sz="3200" dirty="0" smtClean="0"/>
              <a:t>で表現される</a:t>
            </a:r>
            <a:endParaRPr lang="en-US" altLang="ja-JP" sz="3200" dirty="0" smtClean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13533" y="2583925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64</a:t>
            </a:r>
            <a:r>
              <a:rPr kumimoji="1" lang="ja-JP" altLang="en-US" sz="2400" dirty="0" smtClean="0"/>
              <a:t>ビット</a:t>
            </a:r>
            <a:r>
              <a:rPr lang="ja-JP" altLang="en-US" sz="2400" dirty="0" smtClean="0"/>
              <a:t>浮動</a:t>
            </a:r>
            <a:r>
              <a:rPr lang="ja-JP" altLang="en-US" sz="2400" dirty="0"/>
              <a:t>小</a:t>
            </a:r>
            <a:r>
              <a:rPr lang="ja-JP" altLang="en-US" sz="2400" dirty="0" smtClean="0"/>
              <a:t>数</a:t>
            </a:r>
            <a:r>
              <a:rPr lang="ja-JP" altLang="en-US" sz="2400" dirty="0"/>
              <a:t>点</a:t>
            </a:r>
            <a:r>
              <a:rPr kumimoji="1" lang="ja-JP" altLang="en-US" sz="2400" dirty="0" smtClean="0"/>
              <a:t>レジスタ</a:t>
            </a:r>
            <a:endParaRPr kumimoji="1" lang="ja-JP" altLang="en-US" sz="2400" dirty="0"/>
          </a:p>
        </p:txBody>
      </p:sp>
      <p:pic>
        <p:nvPicPr>
          <p:cNvPr id="3074" name="Picture 2" descr="段ボール箱のイラスト（閉じた状態）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0187" y="3007548"/>
            <a:ext cx="1968153" cy="178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/>
          <p:cNvSpPr txBox="1"/>
          <p:nvPr/>
        </p:nvSpPr>
        <p:spPr>
          <a:xfrm>
            <a:off x="5580112" y="2564904"/>
            <a:ext cx="3238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倍精度実数 </a:t>
            </a:r>
            <a:r>
              <a:rPr lang="en-US" altLang="ja-JP" sz="2400" dirty="0" smtClean="0"/>
              <a:t>(64</a:t>
            </a:r>
            <a:r>
              <a:rPr lang="ja-JP" altLang="en-US" sz="2400" dirty="0" smtClean="0"/>
              <a:t>ビット</a:t>
            </a:r>
            <a:r>
              <a:rPr lang="en-US" altLang="ja-JP" sz="2400" dirty="0" smtClean="0"/>
              <a:t>)</a:t>
            </a:r>
            <a:endParaRPr kumimoji="1" lang="ja-JP" altLang="en-US" sz="2400" dirty="0"/>
          </a:p>
        </p:txBody>
      </p:sp>
      <p:sp>
        <p:nvSpPr>
          <p:cNvPr id="8" name="左矢印 7"/>
          <p:cNvSpPr/>
          <p:nvPr/>
        </p:nvSpPr>
        <p:spPr>
          <a:xfrm>
            <a:off x="4429957" y="3664045"/>
            <a:ext cx="1152128" cy="576064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4357949" y="329471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ひとつ乗る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22717" y="4797152"/>
            <a:ext cx="900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/>
              <a:t>数値計算に用いる</a:t>
            </a:r>
            <a:r>
              <a:rPr lang="en-US" altLang="ja-JP" sz="2400" dirty="0" smtClean="0"/>
              <a:t>CPU</a:t>
            </a:r>
            <a:r>
              <a:rPr lang="ja-JP" altLang="en-US" sz="2400" dirty="0" smtClean="0"/>
              <a:t>の多くは</a:t>
            </a:r>
            <a:r>
              <a:rPr kumimoji="1" lang="en-US" altLang="ja-JP" sz="2400" dirty="0" smtClean="0">
                <a:solidFill>
                  <a:srgbClr val="011893"/>
                </a:solidFill>
              </a:rPr>
              <a:t>64</a:t>
            </a:r>
            <a:r>
              <a:rPr kumimoji="1" lang="ja-JP" altLang="en-US" sz="2400" dirty="0" smtClean="0">
                <a:solidFill>
                  <a:srgbClr val="011893"/>
                </a:solidFill>
              </a:rPr>
              <a:t>ビット整数レジスタ</a:t>
            </a:r>
            <a:r>
              <a:rPr kumimoji="1" lang="ja-JP" altLang="en-US" sz="2400" dirty="0" smtClean="0"/>
              <a:t>と</a:t>
            </a:r>
            <a:endParaRPr kumimoji="1" lang="en-US" altLang="ja-JP" sz="2400" dirty="0" smtClean="0"/>
          </a:p>
          <a:p>
            <a:r>
              <a:rPr kumimoji="1" lang="en-US" altLang="ja-JP" sz="2400" dirty="0" smtClean="0">
                <a:solidFill>
                  <a:srgbClr val="011893"/>
                </a:solidFill>
              </a:rPr>
              <a:t>64</a:t>
            </a:r>
            <a:r>
              <a:rPr kumimoji="1" lang="ja-JP" altLang="en-US" sz="2400" dirty="0" smtClean="0">
                <a:solidFill>
                  <a:srgbClr val="011893"/>
                </a:solidFill>
              </a:rPr>
              <a:t>ビット浮動小数点レジスタ</a:t>
            </a:r>
            <a:r>
              <a:rPr kumimoji="1" lang="ja-JP" altLang="en-US" sz="2400" dirty="0" smtClean="0"/>
              <a:t>を持つ</a:t>
            </a:r>
            <a:endParaRPr kumimoji="1" lang="ja-JP" altLang="en-US" sz="2400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107504" y="5805264"/>
            <a:ext cx="8640960" cy="86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/>
              <a:t>ただし、</a:t>
            </a:r>
            <a:r>
              <a:rPr lang="en-US" altLang="ja-JP" sz="2400" dirty="0" smtClean="0"/>
              <a:t>x86</a:t>
            </a:r>
            <a:r>
              <a:rPr lang="ja-JP" altLang="en-US" sz="2400" dirty="0" smtClean="0"/>
              <a:t>系の</a:t>
            </a:r>
            <a:r>
              <a:rPr lang="en-US" altLang="ja-JP" sz="2400" dirty="0" smtClean="0"/>
              <a:t>CPU</a:t>
            </a:r>
            <a:r>
              <a:rPr lang="ja-JP" altLang="en-US" sz="2400" dirty="0" smtClean="0"/>
              <a:t>は歴史的事情により</a:t>
            </a:r>
            <a:r>
              <a:rPr lang="en-US" altLang="ja-JP" sz="2400" dirty="0" smtClean="0"/>
              <a:t>64</a:t>
            </a:r>
            <a:r>
              <a:rPr lang="ja-JP" altLang="en-US" sz="2400" dirty="0" smtClean="0"/>
              <a:t>ビット浮動小数点</a:t>
            </a:r>
            <a:r>
              <a:rPr kumimoji="1" lang="ja-JP" altLang="en-US" sz="2400" dirty="0" smtClean="0"/>
              <a:t>レジスタを持たず、</a:t>
            </a:r>
            <a:r>
              <a:rPr kumimoji="1" lang="en-US" altLang="ja-JP" sz="2400" dirty="0" smtClean="0">
                <a:solidFill>
                  <a:srgbClr val="011893"/>
                </a:solidFill>
              </a:rPr>
              <a:t>128</a:t>
            </a:r>
            <a:r>
              <a:rPr kumimoji="1" lang="ja-JP" altLang="en-US" sz="2400" dirty="0" smtClean="0">
                <a:solidFill>
                  <a:srgbClr val="011893"/>
                </a:solidFill>
              </a:rPr>
              <a:t>ビット</a:t>
            </a:r>
            <a:r>
              <a:rPr kumimoji="1" lang="en-US" altLang="ja-JP" sz="2400" dirty="0" smtClean="0">
                <a:solidFill>
                  <a:srgbClr val="011893"/>
                </a:solidFill>
              </a:rPr>
              <a:t>SIMD</a:t>
            </a:r>
            <a:r>
              <a:rPr kumimoji="1" lang="ja-JP" altLang="en-US" sz="2400" dirty="0" smtClean="0">
                <a:solidFill>
                  <a:srgbClr val="011893"/>
                </a:solidFill>
              </a:rPr>
              <a:t>レジスタ</a:t>
            </a:r>
            <a:r>
              <a:rPr kumimoji="1" lang="ja-JP" altLang="en-US" sz="2400" dirty="0" smtClean="0"/>
              <a:t>を使う</a:t>
            </a:r>
            <a:endParaRPr kumimoji="1" lang="ja-JP" altLang="en-US" sz="2400" dirty="0"/>
          </a:p>
        </p:txBody>
      </p:sp>
      <p:pic>
        <p:nvPicPr>
          <p:cNvPr id="14" name="Picture 2" descr="木製パレットのイラスト（荷台）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3140968"/>
            <a:ext cx="1944216" cy="1628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214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右矢印 10"/>
          <p:cNvSpPr/>
          <p:nvPr/>
        </p:nvSpPr>
        <p:spPr>
          <a:xfrm>
            <a:off x="2843808" y="3861048"/>
            <a:ext cx="3384376" cy="648072"/>
          </a:xfrm>
          <a:prstGeom prst="rightArrow">
            <a:avLst/>
          </a:prstGeom>
          <a:solidFill>
            <a:srgbClr val="01189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 smtClean="0"/>
              <a:t>パイプライン</a:t>
            </a:r>
            <a:r>
              <a:rPr lang="ja-JP" altLang="en-US" dirty="0"/>
              <a:t>処理</a:t>
            </a:r>
            <a:endParaRPr kumimoji="1" lang="ja-JP" altLang="en-US" dirty="0"/>
          </a:p>
        </p:txBody>
      </p:sp>
      <p:pic>
        <p:nvPicPr>
          <p:cNvPr id="3" name="Picture 4" descr="荷物が載った木製パレットのイラスト（荷台）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564904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ä¼ç¤¾ã®å»ºç©ã®ã¢ã¤ã³ã³ï¼å·¥å ´ï¼">
            <a:extLst>
              <a:ext uri="{FF2B5EF4-FFF2-40B4-BE49-F238E27FC236}">
                <a16:creationId xmlns:a16="http://schemas.microsoft.com/office/drawing/2014/main" id="{393131F0-FC72-EF4D-9793-C7ECEB855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4509120"/>
            <a:ext cx="1440160" cy="1339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左矢印 4">
            <a:extLst>
              <a:ext uri="{FF2B5EF4-FFF2-40B4-BE49-F238E27FC236}">
                <a16:creationId xmlns:a16="http://schemas.microsoft.com/office/drawing/2014/main" id="{10A4E3BA-8093-A042-8F99-743013DB7532}"/>
              </a:ext>
            </a:extLst>
          </p:cNvPr>
          <p:cNvSpPr/>
          <p:nvPr/>
        </p:nvSpPr>
        <p:spPr>
          <a:xfrm rot="5400000">
            <a:off x="6810685" y="3998627"/>
            <a:ext cx="574745" cy="443603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6" name="左矢印 5">
            <a:extLst>
              <a:ext uri="{FF2B5EF4-FFF2-40B4-BE49-F238E27FC236}">
                <a16:creationId xmlns:a16="http://schemas.microsoft.com/office/drawing/2014/main" id="{10A4E3BA-8093-A042-8F99-743013DB7532}"/>
              </a:ext>
            </a:extLst>
          </p:cNvPr>
          <p:cNvSpPr/>
          <p:nvPr/>
        </p:nvSpPr>
        <p:spPr>
          <a:xfrm rot="16200000">
            <a:off x="1626109" y="3998627"/>
            <a:ext cx="574745" cy="443603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000000"/>
              </a:solidFill>
            </a:endParaRPr>
          </a:p>
        </p:txBody>
      </p:sp>
      <p:pic>
        <p:nvPicPr>
          <p:cNvPr id="7" name="Picture 4" descr="荷物が載った木製パレットのイラスト（荷台）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828" y="2492896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/>
          <p:cNvSpPr txBox="1"/>
          <p:nvPr/>
        </p:nvSpPr>
        <p:spPr>
          <a:xfrm>
            <a:off x="1331640" y="206084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データ</a:t>
            </a:r>
            <a:endParaRPr lang="en-US" altLang="ja-JP" sz="2400" dirty="0" smtClean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403648" y="573325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演算</a:t>
            </a:r>
            <a:r>
              <a:rPr lang="ja-JP" altLang="en-US" sz="2400" dirty="0"/>
              <a:t>器</a:t>
            </a:r>
            <a:endParaRPr kumimoji="1" lang="ja-JP" altLang="en-US" sz="24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372200" y="206084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演算</a:t>
            </a:r>
            <a:r>
              <a:rPr lang="ja-JP" altLang="en-US" sz="2400" dirty="0"/>
              <a:t>結果</a:t>
            </a:r>
            <a:endParaRPr kumimoji="1" lang="ja-JP" altLang="en-US" sz="2400" dirty="0"/>
          </a:p>
        </p:txBody>
      </p:sp>
      <p:pic>
        <p:nvPicPr>
          <p:cNvPr id="1026" name="Picture 2" descr="目覚まし時計のイラスト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068960"/>
            <a:ext cx="1556914" cy="186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ä¼ç¤¾ã®å»ºç©ã®ã¢ã¤ã³ã³ï¼å·¥å ´ï¼">
            <a:extLst>
              <a:ext uri="{FF2B5EF4-FFF2-40B4-BE49-F238E27FC236}">
                <a16:creationId xmlns:a16="http://schemas.microsoft.com/office/drawing/2014/main" id="{393131F0-FC72-EF4D-9793-C7ECEB855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4509120"/>
            <a:ext cx="1440160" cy="1339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テキスト ボックス 12"/>
          <p:cNvSpPr txBox="1"/>
          <p:nvPr/>
        </p:nvSpPr>
        <p:spPr>
          <a:xfrm>
            <a:off x="6516216" y="573325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演算</a:t>
            </a:r>
            <a:r>
              <a:rPr lang="ja-JP" altLang="en-US" sz="2400" dirty="0"/>
              <a:t>器</a:t>
            </a:r>
            <a:endParaRPr kumimoji="1" lang="ja-JP" altLang="en-US" sz="2400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251520" y="1052736"/>
            <a:ext cx="88024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演算器に計算を投げてから結果が返ってくるまで時間がかかる</a:t>
            </a:r>
            <a:endParaRPr lang="en-US" altLang="ja-JP" sz="2400" dirty="0" smtClean="0"/>
          </a:p>
          <a:p>
            <a:r>
              <a:rPr kumimoji="1" lang="ja-JP" altLang="en-US" sz="2400" dirty="0" smtClean="0"/>
              <a:t>この時間を</a:t>
            </a:r>
            <a:r>
              <a:rPr kumimoji="1" lang="ja-JP" altLang="en-US" sz="2400" dirty="0" smtClean="0">
                <a:solidFill>
                  <a:srgbClr val="011893"/>
                </a:solidFill>
              </a:rPr>
              <a:t>レイテンシ</a:t>
            </a:r>
            <a:r>
              <a:rPr kumimoji="1" lang="ja-JP" altLang="en-US" sz="2400" dirty="0" smtClean="0"/>
              <a:t>と呼び、サイクル数で測る</a:t>
            </a:r>
            <a:endParaRPr kumimoji="1" lang="ja-JP" altLang="en-US" sz="2400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395536" y="6309320"/>
            <a:ext cx="787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浮動小数点演算なら、加減乗算で</a:t>
            </a:r>
            <a:r>
              <a:rPr kumimoji="1" lang="en-US" altLang="ja-JP" dirty="0" smtClean="0"/>
              <a:t>3</a:t>
            </a:r>
            <a:r>
              <a:rPr kumimoji="1" lang="ja-JP" altLang="en-US" dirty="0" smtClean="0"/>
              <a:t>～</a:t>
            </a:r>
            <a:r>
              <a:rPr kumimoji="1" lang="en-US" altLang="ja-JP" dirty="0" smtClean="0"/>
              <a:t>6</a:t>
            </a:r>
            <a:r>
              <a:rPr kumimoji="1" lang="ja-JP" altLang="en-US" dirty="0" smtClean="0"/>
              <a:t>サイクル程度。除算は遅い</a:t>
            </a:r>
            <a:r>
              <a:rPr kumimoji="1" lang="en-US" altLang="ja-JP" dirty="0" smtClean="0"/>
              <a:t>(10</a:t>
            </a:r>
            <a:r>
              <a:rPr kumimoji="1" lang="ja-JP" altLang="en-US" dirty="0" smtClean="0"/>
              <a:t>～</a:t>
            </a:r>
            <a:r>
              <a:rPr kumimoji="1" lang="en-US" altLang="ja-JP" dirty="0" smtClean="0"/>
              <a:t>20)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6873511"/>
      </p:ext>
    </p:extLst>
  </p:cSld>
  <p:clrMapOvr>
    <a:masterClrMapping/>
  </p:clrMapOvr>
</p:sld>
</file>

<file path=ppt/theme/theme1.xml><?xml version="1.0" encoding="utf-8"?>
<a:theme xmlns:a="http://schemas.openxmlformats.org/drawingml/2006/main" name="パーセル">
  <a:themeElements>
    <a:clrScheme name="パーセル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パーセル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{11DA09EC-ABC8-2D40-8DBB-00E840906C4E}tf10001120</Template>
  <TotalTime>2665</TotalTime>
  <Words>868</Words>
  <Application>Microsoft Office PowerPoint</Application>
  <PresentationFormat>画面に合わせる (4:3)</PresentationFormat>
  <Paragraphs>158</Paragraphs>
  <Slides>18</Slides>
  <Notes>4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3" baseType="lpstr">
      <vt:lpstr>HGｺﾞｼｯｸE</vt:lpstr>
      <vt:lpstr>游ゴシック</vt:lpstr>
      <vt:lpstr>Arial</vt:lpstr>
      <vt:lpstr>Gill Sans MT</vt:lpstr>
      <vt:lpstr>パーセル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watanabe</cp:lastModifiedBy>
  <cp:revision>513</cp:revision>
  <dcterms:created xsi:type="dcterms:W3CDTF">2019-01-02T05:23:01Z</dcterms:created>
  <dcterms:modified xsi:type="dcterms:W3CDTF">2020-04-27T14:31:51Z</dcterms:modified>
</cp:coreProperties>
</file>

<file path=docProps/thumbnail.jpeg>
</file>